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B4BC8CC-F3C8-4C94-BFA7-52DB06795D7E}"/>
    <pc:docChg chg="modSld">
      <pc:chgData name="Danny Young" userId="cb0f4ce2-eb4f-479e-8e8f-3beb257e632f" providerId="ADAL" clId="{7B4BC8CC-F3C8-4C94-BFA7-52DB06795D7E}" dt="2020-04-08T03:43:08.627" v="17"/>
      <pc:docMkLst>
        <pc:docMk/>
      </pc:docMkLst>
      <pc:sldChg chg="modSp">
        <pc:chgData name="Danny Young" userId="cb0f4ce2-eb4f-479e-8e8f-3beb257e632f" providerId="ADAL" clId="{7B4BC8CC-F3C8-4C94-BFA7-52DB06795D7E}" dt="2020-04-08T03:43:08.627" v="17"/>
        <pc:sldMkLst>
          <pc:docMk/>
          <pc:sldMk cId="3813081904" sldId="266"/>
        </pc:sldMkLst>
        <pc:graphicFrameChg chg="mod">
          <ac:chgData name="Danny Young" userId="cb0f4ce2-eb4f-479e-8e8f-3beb257e632f" providerId="ADAL" clId="{7B4BC8CC-F3C8-4C94-BFA7-52DB06795D7E}" dt="2020-04-08T03:43:08.482" v="9"/>
          <ac:graphicFrameMkLst>
            <pc:docMk/>
            <pc:sldMk cId="3813081904" sldId="266"/>
            <ac:graphicFrameMk id="4" creationId="{119ECDE3-AA4E-47D2-869A-DD6A2695FE84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497" v="10"/>
          <ac:graphicFrameMkLst>
            <pc:docMk/>
            <pc:sldMk cId="3813081904" sldId="266"/>
            <ac:graphicFrameMk id="5" creationId="{41FD94E0-BDAC-49DF-8DF5-E86011298FD5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512" v="11"/>
          <ac:graphicFrameMkLst>
            <pc:docMk/>
            <pc:sldMk cId="3813081904" sldId="266"/>
            <ac:graphicFrameMk id="6" creationId="{BBCF2CD0-4979-4F74-931E-B1C15C53F28A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527" v="12"/>
          <ac:graphicFrameMkLst>
            <pc:docMk/>
            <pc:sldMk cId="3813081904" sldId="266"/>
            <ac:graphicFrameMk id="7" creationId="{A7178574-DA6C-4FF4-BE8A-4D5EA2DA8FCF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542" v="13"/>
          <ac:graphicFrameMkLst>
            <pc:docMk/>
            <pc:sldMk cId="3813081904" sldId="266"/>
            <ac:graphicFrameMk id="8" creationId="{F03C6D06-5DA8-4E94-BA78-EAE067FB8DB7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557" v="14"/>
          <ac:graphicFrameMkLst>
            <pc:docMk/>
            <pc:sldMk cId="3813081904" sldId="266"/>
            <ac:graphicFrameMk id="9" creationId="{E18FE541-8EFA-4CD4-A8F7-3D7CB63682D2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574" v="15"/>
          <ac:graphicFrameMkLst>
            <pc:docMk/>
            <pc:sldMk cId="3813081904" sldId="266"/>
            <ac:graphicFrameMk id="10" creationId="{832DA2A8-4080-4CF9-9809-DB19059D013E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607" v="16"/>
          <ac:graphicFrameMkLst>
            <pc:docMk/>
            <pc:sldMk cId="3813081904" sldId="266"/>
            <ac:graphicFrameMk id="11" creationId="{968B03C7-C070-4135-A862-17442EE91EDC}"/>
          </ac:graphicFrameMkLst>
        </pc:graphicFrameChg>
        <pc:graphicFrameChg chg="mod">
          <ac:chgData name="Danny Young" userId="cb0f4ce2-eb4f-479e-8e8f-3beb257e632f" providerId="ADAL" clId="{7B4BC8CC-F3C8-4C94-BFA7-52DB06795D7E}" dt="2020-04-08T03:43:08.627" v="17"/>
          <ac:graphicFrameMkLst>
            <pc:docMk/>
            <pc:sldMk cId="3813081904" sldId="266"/>
            <ac:graphicFrameMk id="12" creationId="{F8D711E4-89F1-4D51-8334-2DE3F9E715F7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18" Type="http://schemas.openxmlformats.org/officeDocument/2006/relationships/image" Target="../media/image26.wmf"/><Relationship Id="rId3" Type="http://schemas.openxmlformats.org/officeDocument/2006/relationships/image" Target="../media/image11.wmf"/><Relationship Id="rId21" Type="http://schemas.openxmlformats.org/officeDocument/2006/relationships/image" Target="../media/image29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17" Type="http://schemas.openxmlformats.org/officeDocument/2006/relationships/image" Target="../media/image25.wmf"/><Relationship Id="rId2" Type="http://schemas.openxmlformats.org/officeDocument/2006/relationships/image" Target="../media/image10.wmf"/><Relationship Id="rId16" Type="http://schemas.openxmlformats.org/officeDocument/2006/relationships/image" Target="../media/image24.wmf"/><Relationship Id="rId20" Type="http://schemas.openxmlformats.org/officeDocument/2006/relationships/image" Target="../media/image28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5" Type="http://schemas.openxmlformats.org/officeDocument/2006/relationships/image" Target="../media/image23.wmf"/><Relationship Id="rId23" Type="http://schemas.openxmlformats.org/officeDocument/2006/relationships/image" Target="../media/image31.wmf"/><Relationship Id="rId10" Type="http://schemas.openxmlformats.org/officeDocument/2006/relationships/image" Target="../media/image18.wmf"/><Relationship Id="rId19" Type="http://schemas.openxmlformats.org/officeDocument/2006/relationships/image" Target="../media/image27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Relationship Id="rId22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11.wmf"/><Relationship Id="rId21" Type="http://schemas.openxmlformats.org/officeDocument/2006/relationships/image" Target="../media/image48.wmf"/><Relationship Id="rId7" Type="http://schemas.openxmlformats.org/officeDocument/2006/relationships/image" Target="../media/image35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10.wmf"/><Relationship Id="rId16" Type="http://schemas.openxmlformats.org/officeDocument/2006/relationships/image" Target="../media/image43.wmf"/><Relationship Id="rId20" Type="http://schemas.openxmlformats.org/officeDocument/2006/relationships/image" Target="../media/image47.wmf"/><Relationship Id="rId1" Type="http://schemas.openxmlformats.org/officeDocument/2006/relationships/image" Target="../media/image32.wmf"/><Relationship Id="rId6" Type="http://schemas.openxmlformats.org/officeDocument/2006/relationships/image" Target="../media/image34.wmf"/><Relationship Id="rId11" Type="http://schemas.openxmlformats.org/officeDocument/2006/relationships/image" Target="../media/image38.wmf"/><Relationship Id="rId5" Type="http://schemas.openxmlformats.org/officeDocument/2006/relationships/image" Target="../media/image13.wmf"/><Relationship Id="rId15" Type="http://schemas.openxmlformats.org/officeDocument/2006/relationships/image" Target="../media/image42.wmf"/><Relationship Id="rId23" Type="http://schemas.openxmlformats.org/officeDocument/2006/relationships/image" Target="../media/image50.wmf"/><Relationship Id="rId10" Type="http://schemas.openxmlformats.org/officeDocument/2006/relationships/image" Target="../media/image18.wmf"/><Relationship Id="rId19" Type="http://schemas.openxmlformats.org/officeDocument/2006/relationships/image" Target="../media/image46.wmf"/><Relationship Id="rId4" Type="http://schemas.openxmlformats.org/officeDocument/2006/relationships/image" Target="../media/image33.wmf"/><Relationship Id="rId9" Type="http://schemas.openxmlformats.org/officeDocument/2006/relationships/image" Target="../media/image37.wmf"/><Relationship Id="rId14" Type="http://schemas.openxmlformats.org/officeDocument/2006/relationships/image" Target="../media/image41.wmf"/><Relationship Id="rId22" Type="http://schemas.openxmlformats.org/officeDocument/2006/relationships/image" Target="../media/image4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18" Type="http://schemas.openxmlformats.org/officeDocument/2006/relationships/image" Target="../media/image68.wmf"/><Relationship Id="rId3" Type="http://schemas.openxmlformats.org/officeDocument/2006/relationships/image" Target="../media/image53.wmf"/><Relationship Id="rId21" Type="http://schemas.openxmlformats.org/officeDocument/2006/relationships/image" Target="../media/image71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17" Type="http://schemas.openxmlformats.org/officeDocument/2006/relationships/image" Target="../media/image67.wmf"/><Relationship Id="rId25" Type="http://schemas.openxmlformats.org/officeDocument/2006/relationships/image" Target="../media/image75.wmf"/><Relationship Id="rId2" Type="http://schemas.openxmlformats.org/officeDocument/2006/relationships/image" Target="../media/image52.wmf"/><Relationship Id="rId16" Type="http://schemas.openxmlformats.org/officeDocument/2006/relationships/image" Target="../media/image66.wmf"/><Relationship Id="rId20" Type="http://schemas.openxmlformats.org/officeDocument/2006/relationships/image" Target="../media/image70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24" Type="http://schemas.openxmlformats.org/officeDocument/2006/relationships/image" Target="../media/image74.wmf"/><Relationship Id="rId5" Type="http://schemas.openxmlformats.org/officeDocument/2006/relationships/image" Target="../media/image55.wmf"/><Relationship Id="rId15" Type="http://schemas.openxmlformats.org/officeDocument/2006/relationships/image" Target="../media/image65.wmf"/><Relationship Id="rId23" Type="http://schemas.openxmlformats.org/officeDocument/2006/relationships/image" Target="../media/image73.wmf"/><Relationship Id="rId10" Type="http://schemas.openxmlformats.org/officeDocument/2006/relationships/image" Target="../media/image60.wmf"/><Relationship Id="rId19" Type="http://schemas.openxmlformats.org/officeDocument/2006/relationships/image" Target="../media/image69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Relationship Id="rId14" Type="http://schemas.openxmlformats.org/officeDocument/2006/relationships/image" Target="../media/image64.wmf"/><Relationship Id="rId22" Type="http://schemas.openxmlformats.org/officeDocument/2006/relationships/image" Target="../media/image7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12" Type="http://schemas.openxmlformats.org/officeDocument/2006/relationships/image" Target="../media/image87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5" Type="http://schemas.openxmlformats.org/officeDocument/2006/relationships/image" Target="../media/image80.wmf"/><Relationship Id="rId10" Type="http://schemas.openxmlformats.org/officeDocument/2006/relationships/image" Target="../media/image85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486E0-67B8-400E-A650-AC1675374A1A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79A3D-69C4-49F3-99AA-5AF1C4A237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3610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6228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4077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682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1541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5A1CB-EE0B-43A7-B38B-73DAA84AD2B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3348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5A1CB-EE0B-43A7-B38B-73DAA84AD2B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9849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61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8DDCEE-F7A7-4EB4-AAB0-2EE324A7143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1179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4021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401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179A3D-69C4-49F3-99AA-5AF1C4A2371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5028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0580EC-9AB0-4B6C-ADD9-ABC0DDF1C0E4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488A0A0-0ADC-42C1-8FEF-490CB17962C4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105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02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1.wmf"/><Relationship Id="rId4" Type="http://schemas.openxmlformats.org/officeDocument/2006/relationships/oleObject" Target="../embeddings/oleObject98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9" Type="http://schemas.openxmlformats.org/officeDocument/2006/relationships/image" Target="../media/image26.wmf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7.wmf"/><Relationship Id="rId34" Type="http://schemas.openxmlformats.org/officeDocument/2006/relationships/oleObject" Target="../embeddings/oleObject23.bin"/><Relationship Id="rId42" Type="http://schemas.openxmlformats.org/officeDocument/2006/relationships/oleObject" Target="../embeddings/oleObject27.bin"/><Relationship Id="rId47" Type="http://schemas.openxmlformats.org/officeDocument/2006/relationships/image" Target="../media/image30.wmf"/><Relationship Id="rId50" Type="http://schemas.openxmlformats.org/officeDocument/2006/relationships/hyperlink" Target="http://www.bcmath.ca/" TargetMode="Externa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33" Type="http://schemas.openxmlformats.org/officeDocument/2006/relationships/image" Target="../media/image23.wmf"/><Relationship Id="rId38" Type="http://schemas.openxmlformats.org/officeDocument/2006/relationships/oleObject" Target="../embeddings/oleObject25.bin"/><Relationship Id="rId46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29" Type="http://schemas.openxmlformats.org/officeDocument/2006/relationships/image" Target="../media/image21.wmf"/><Relationship Id="rId41" Type="http://schemas.openxmlformats.org/officeDocument/2006/relationships/image" Target="../media/image27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8.bin"/><Relationship Id="rId32" Type="http://schemas.openxmlformats.org/officeDocument/2006/relationships/oleObject" Target="../embeddings/oleObject22.bin"/><Relationship Id="rId37" Type="http://schemas.openxmlformats.org/officeDocument/2006/relationships/image" Target="../media/image25.wmf"/><Relationship Id="rId40" Type="http://schemas.openxmlformats.org/officeDocument/2006/relationships/oleObject" Target="../embeddings/oleObject26.bin"/><Relationship Id="rId45" Type="http://schemas.openxmlformats.org/officeDocument/2006/relationships/image" Target="../media/image29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20.bin"/><Relationship Id="rId36" Type="http://schemas.openxmlformats.org/officeDocument/2006/relationships/oleObject" Target="../embeddings/oleObject24.bin"/><Relationship Id="rId49" Type="http://schemas.openxmlformats.org/officeDocument/2006/relationships/image" Target="../media/image31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31" Type="http://schemas.openxmlformats.org/officeDocument/2006/relationships/image" Target="../media/image22.wmf"/><Relationship Id="rId44" Type="http://schemas.openxmlformats.org/officeDocument/2006/relationships/oleObject" Target="../embeddings/oleObject28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0.wmf"/><Relationship Id="rId30" Type="http://schemas.openxmlformats.org/officeDocument/2006/relationships/oleObject" Target="../embeddings/oleObject21.bin"/><Relationship Id="rId35" Type="http://schemas.openxmlformats.org/officeDocument/2006/relationships/image" Target="../media/image24.wmf"/><Relationship Id="rId43" Type="http://schemas.openxmlformats.org/officeDocument/2006/relationships/image" Target="../media/image28.wmf"/><Relationship Id="rId48" Type="http://schemas.openxmlformats.org/officeDocument/2006/relationships/oleObject" Target="../embeddings/oleObject30.bin"/><Relationship Id="rId8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38.bin"/><Relationship Id="rId26" Type="http://schemas.openxmlformats.org/officeDocument/2006/relationships/oleObject" Target="../embeddings/oleObject42.bin"/><Relationship Id="rId39" Type="http://schemas.openxmlformats.org/officeDocument/2006/relationships/image" Target="../media/image45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7.wmf"/><Relationship Id="rId34" Type="http://schemas.openxmlformats.org/officeDocument/2006/relationships/oleObject" Target="../embeddings/oleObject46.bin"/><Relationship Id="rId42" Type="http://schemas.openxmlformats.org/officeDocument/2006/relationships/oleObject" Target="../embeddings/oleObject50.bin"/><Relationship Id="rId47" Type="http://schemas.openxmlformats.org/officeDocument/2006/relationships/image" Target="../media/image49.wmf"/><Relationship Id="rId50" Type="http://schemas.openxmlformats.org/officeDocument/2006/relationships/hyperlink" Target="http://www.bcmath.ca/" TargetMode="Externa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5.wmf"/><Relationship Id="rId25" Type="http://schemas.openxmlformats.org/officeDocument/2006/relationships/image" Target="../media/image38.wmf"/><Relationship Id="rId33" Type="http://schemas.openxmlformats.org/officeDocument/2006/relationships/image" Target="../media/image42.wmf"/><Relationship Id="rId38" Type="http://schemas.openxmlformats.org/officeDocument/2006/relationships/oleObject" Target="../embeddings/oleObject48.bin"/><Relationship Id="rId46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29" Type="http://schemas.openxmlformats.org/officeDocument/2006/relationships/image" Target="../media/image40.wmf"/><Relationship Id="rId41" Type="http://schemas.openxmlformats.org/officeDocument/2006/relationships/image" Target="../media/image46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3.wmf"/><Relationship Id="rId24" Type="http://schemas.openxmlformats.org/officeDocument/2006/relationships/oleObject" Target="../embeddings/oleObject41.bin"/><Relationship Id="rId32" Type="http://schemas.openxmlformats.org/officeDocument/2006/relationships/oleObject" Target="../embeddings/oleObject45.bin"/><Relationship Id="rId37" Type="http://schemas.openxmlformats.org/officeDocument/2006/relationships/image" Target="../media/image44.wmf"/><Relationship Id="rId40" Type="http://schemas.openxmlformats.org/officeDocument/2006/relationships/oleObject" Target="../embeddings/oleObject49.bin"/><Relationship Id="rId45" Type="http://schemas.openxmlformats.org/officeDocument/2006/relationships/image" Target="../media/image48.wmf"/><Relationship Id="rId5" Type="http://schemas.openxmlformats.org/officeDocument/2006/relationships/image" Target="../media/image32.wmf"/><Relationship Id="rId15" Type="http://schemas.openxmlformats.org/officeDocument/2006/relationships/image" Target="../media/image3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43.bin"/><Relationship Id="rId36" Type="http://schemas.openxmlformats.org/officeDocument/2006/relationships/oleObject" Target="../embeddings/oleObject47.bin"/><Relationship Id="rId49" Type="http://schemas.openxmlformats.org/officeDocument/2006/relationships/image" Target="../media/image50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36.wmf"/><Relationship Id="rId31" Type="http://schemas.openxmlformats.org/officeDocument/2006/relationships/image" Target="../media/image41.wmf"/><Relationship Id="rId44" Type="http://schemas.openxmlformats.org/officeDocument/2006/relationships/oleObject" Target="../embeddings/oleObject51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36.bin"/><Relationship Id="rId22" Type="http://schemas.openxmlformats.org/officeDocument/2006/relationships/oleObject" Target="../embeddings/oleObject40.bin"/><Relationship Id="rId27" Type="http://schemas.openxmlformats.org/officeDocument/2006/relationships/image" Target="../media/image39.wmf"/><Relationship Id="rId30" Type="http://schemas.openxmlformats.org/officeDocument/2006/relationships/oleObject" Target="../embeddings/oleObject44.bin"/><Relationship Id="rId35" Type="http://schemas.openxmlformats.org/officeDocument/2006/relationships/image" Target="../media/image43.wmf"/><Relationship Id="rId43" Type="http://schemas.openxmlformats.org/officeDocument/2006/relationships/image" Target="../media/image47.wmf"/><Relationship Id="rId48" Type="http://schemas.openxmlformats.org/officeDocument/2006/relationships/oleObject" Target="../embeddings/oleObject53.bin"/><Relationship Id="rId8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wmf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9" Type="http://schemas.openxmlformats.org/officeDocument/2006/relationships/image" Target="../media/image68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59.wmf"/><Relationship Id="rId34" Type="http://schemas.openxmlformats.org/officeDocument/2006/relationships/oleObject" Target="../embeddings/oleObject69.bin"/><Relationship Id="rId42" Type="http://schemas.openxmlformats.org/officeDocument/2006/relationships/oleObject" Target="../embeddings/oleObject73.bin"/><Relationship Id="rId47" Type="http://schemas.openxmlformats.org/officeDocument/2006/relationships/image" Target="../media/image72.wmf"/><Relationship Id="rId50" Type="http://schemas.openxmlformats.org/officeDocument/2006/relationships/oleObject" Target="../embeddings/oleObject77.bin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57.wmf"/><Relationship Id="rId25" Type="http://schemas.openxmlformats.org/officeDocument/2006/relationships/image" Target="../media/image61.wmf"/><Relationship Id="rId33" Type="http://schemas.openxmlformats.org/officeDocument/2006/relationships/image" Target="../media/image65.wmf"/><Relationship Id="rId38" Type="http://schemas.openxmlformats.org/officeDocument/2006/relationships/oleObject" Target="../embeddings/oleObject71.bin"/><Relationship Id="rId46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63.wmf"/><Relationship Id="rId41" Type="http://schemas.openxmlformats.org/officeDocument/2006/relationships/image" Target="../media/image69.wmf"/><Relationship Id="rId54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4.wmf"/><Relationship Id="rId24" Type="http://schemas.openxmlformats.org/officeDocument/2006/relationships/oleObject" Target="../embeddings/oleObject64.bin"/><Relationship Id="rId32" Type="http://schemas.openxmlformats.org/officeDocument/2006/relationships/oleObject" Target="../embeddings/oleObject68.bin"/><Relationship Id="rId37" Type="http://schemas.openxmlformats.org/officeDocument/2006/relationships/image" Target="../media/image67.wmf"/><Relationship Id="rId40" Type="http://schemas.openxmlformats.org/officeDocument/2006/relationships/oleObject" Target="../embeddings/oleObject72.bin"/><Relationship Id="rId45" Type="http://schemas.openxmlformats.org/officeDocument/2006/relationships/image" Target="../media/image71.wmf"/><Relationship Id="rId53" Type="http://schemas.openxmlformats.org/officeDocument/2006/relationships/image" Target="../media/image75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23" Type="http://schemas.openxmlformats.org/officeDocument/2006/relationships/image" Target="../media/image60.wmf"/><Relationship Id="rId28" Type="http://schemas.openxmlformats.org/officeDocument/2006/relationships/oleObject" Target="../embeddings/oleObject66.bin"/><Relationship Id="rId36" Type="http://schemas.openxmlformats.org/officeDocument/2006/relationships/oleObject" Target="../embeddings/oleObject70.bin"/><Relationship Id="rId49" Type="http://schemas.openxmlformats.org/officeDocument/2006/relationships/image" Target="../media/image73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58.wmf"/><Relationship Id="rId31" Type="http://schemas.openxmlformats.org/officeDocument/2006/relationships/image" Target="../media/image64.wmf"/><Relationship Id="rId44" Type="http://schemas.openxmlformats.org/officeDocument/2006/relationships/oleObject" Target="../embeddings/oleObject74.bin"/><Relationship Id="rId52" Type="http://schemas.openxmlformats.org/officeDocument/2006/relationships/oleObject" Target="../embeddings/oleObject78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62.wmf"/><Relationship Id="rId30" Type="http://schemas.openxmlformats.org/officeDocument/2006/relationships/oleObject" Target="../embeddings/oleObject67.bin"/><Relationship Id="rId35" Type="http://schemas.openxmlformats.org/officeDocument/2006/relationships/image" Target="../media/image66.wmf"/><Relationship Id="rId43" Type="http://schemas.openxmlformats.org/officeDocument/2006/relationships/image" Target="../media/image70.wmf"/><Relationship Id="rId48" Type="http://schemas.openxmlformats.org/officeDocument/2006/relationships/oleObject" Target="../embeddings/oleObject76.bin"/><Relationship Id="rId8" Type="http://schemas.openxmlformats.org/officeDocument/2006/relationships/oleObject" Target="../embeddings/oleObject56.bin"/><Relationship Id="rId51" Type="http://schemas.openxmlformats.org/officeDocument/2006/relationships/image" Target="../media/image7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7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7.bin"/><Relationship Id="rId26" Type="http://schemas.openxmlformats.org/officeDocument/2006/relationships/oleObject" Target="../embeddings/oleObject91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84.wmf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84.bin"/><Relationship Id="rId17" Type="http://schemas.openxmlformats.org/officeDocument/2006/relationships/image" Target="../media/image82.wmf"/><Relationship Id="rId25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6.bin"/><Relationship Id="rId20" Type="http://schemas.openxmlformats.org/officeDocument/2006/relationships/oleObject" Target="../embeddings/oleObject8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9.wmf"/><Relationship Id="rId24" Type="http://schemas.openxmlformats.org/officeDocument/2006/relationships/oleObject" Target="../embeddings/oleObject90.bin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23" Type="http://schemas.openxmlformats.org/officeDocument/2006/relationships/image" Target="../media/image85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83.bin"/><Relationship Id="rId19" Type="http://schemas.openxmlformats.org/officeDocument/2006/relationships/image" Target="../media/image83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5.bin"/><Relationship Id="rId22" Type="http://schemas.openxmlformats.org/officeDocument/2006/relationships/oleObject" Target="../embeddings/oleObject89.bin"/><Relationship Id="rId27" Type="http://schemas.openxmlformats.org/officeDocument/2006/relationships/image" Target="../media/image8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2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9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10.3 </a:t>
            </a:r>
            <a:br>
              <a:rPr lang="en-CA" dirty="0"/>
            </a:br>
            <a:r>
              <a:rPr lang="en-CA" dirty="0"/>
              <a:t>Graphing Linear Relationships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36647-60B5-4679-8687-395627348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8458200" cy="639762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Ex: Match each equation with the corresponding TOV: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19ECDE3-AA4E-47D2-869A-DD6A2695FE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093279"/>
              </p:ext>
            </p:extLst>
          </p:nvPr>
        </p:nvGraphicFramePr>
        <p:xfrm>
          <a:off x="76200" y="3946525"/>
          <a:ext cx="2928938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562040" imgH="507960" progId="Equation.DSMT4">
                  <p:embed/>
                </p:oleObj>
              </mc:Choice>
              <mc:Fallback>
                <p:oleObj name="Equation" r:id="rId4" imgW="1562040" imgH="507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19ECDE3-AA4E-47D2-869A-DD6A2695FE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" y="3946525"/>
                        <a:ext cx="2928938" cy="954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1FD94E0-BDAC-49DF-8DF5-E86011298F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361297"/>
              </p:ext>
            </p:extLst>
          </p:nvPr>
        </p:nvGraphicFramePr>
        <p:xfrm>
          <a:off x="228600" y="685800"/>
          <a:ext cx="1905000" cy="820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914400" imgH="393480" progId="Equation.DSMT4">
                  <p:embed/>
                </p:oleObj>
              </mc:Choice>
              <mc:Fallback>
                <p:oleObj name="Equation" r:id="rId6" imgW="9144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1FD94E0-BDAC-49DF-8DF5-E86011298F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8600" y="685800"/>
                        <a:ext cx="1905000" cy="820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BCF2CD0-4979-4F74-931E-B1C15C53F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284359"/>
              </p:ext>
            </p:extLst>
          </p:nvPr>
        </p:nvGraphicFramePr>
        <p:xfrm>
          <a:off x="2971800" y="883973"/>
          <a:ext cx="256698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231560" imgH="203040" progId="Equation.DSMT4">
                  <p:embed/>
                </p:oleObj>
              </mc:Choice>
              <mc:Fallback>
                <p:oleObj name="Equation" r:id="rId8" imgW="12315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CF2CD0-4979-4F74-931E-B1C15C53F2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71800" y="883973"/>
                        <a:ext cx="2566988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7178574-DA6C-4FF4-BE8A-4D5EA2DA8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953201"/>
              </p:ext>
            </p:extLst>
          </p:nvPr>
        </p:nvGraphicFramePr>
        <p:xfrm>
          <a:off x="6172200" y="685270"/>
          <a:ext cx="209073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002960" imgH="393480" progId="Equation.DSMT4">
                  <p:embed/>
                </p:oleObj>
              </mc:Choice>
              <mc:Fallback>
                <p:oleObj name="Equation" r:id="rId10" imgW="10029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7178574-DA6C-4FF4-BE8A-4D5EA2DA8F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72200" y="685270"/>
                        <a:ext cx="2090738" cy="820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03C6D06-5DA8-4E94-BA78-EAE067FB8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305127"/>
              </p:ext>
            </p:extLst>
          </p:nvPr>
        </p:nvGraphicFramePr>
        <p:xfrm>
          <a:off x="142875" y="5257800"/>
          <a:ext cx="29051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1549080" imgH="507960" progId="Equation.DSMT4">
                  <p:embed/>
                </p:oleObj>
              </mc:Choice>
              <mc:Fallback>
                <p:oleObj name="Equation" r:id="rId12" imgW="1549080" imgH="5079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03C6D06-5DA8-4E94-BA78-EAE067FB8D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2875" y="5257800"/>
                        <a:ext cx="2905125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18FE541-8EFA-4CD4-A8F7-3D7CB6368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291618"/>
              </p:ext>
            </p:extLst>
          </p:nvPr>
        </p:nvGraphicFramePr>
        <p:xfrm>
          <a:off x="2971800" y="3949700"/>
          <a:ext cx="30003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1600200" imgH="507960" progId="Equation.DSMT4">
                  <p:embed/>
                </p:oleObj>
              </mc:Choice>
              <mc:Fallback>
                <p:oleObj name="Equation" r:id="rId14" imgW="1600200" imgH="5079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18FE541-8EFA-4CD4-A8F7-3D7CB63682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71800" y="3949700"/>
                        <a:ext cx="3000375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32DA2A8-4080-4CF9-9809-DB19059D0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572723"/>
              </p:ext>
            </p:extLst>
          </p:nvPr>
        </p:nvGraphicFramePr>
        <p:xfrm>
          <a:off x="3190875" y="5259388"/>
          <a:ext cx="25241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1346040" imgH="507960" progId="Equation.DSMT4">
                  <p:embed/>
                </p:oleObj>
              </mc:Choice>
              <mc:Fallback>
                <p:oleObj name="Equation" r:id="rId16" imgW="1346040" imgH="5079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32DA2A8-4080-4CF9-9809-DB19059D01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190875" y="5259388"/>
                        <a:ext cx="2524125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68B03C7-C070-4135-A862-17442EE91E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127892"/>
              </p:ext>
            </p:extLst>
          </p:nvPr>
        </p:nvGraphicFramePr>
        <p:xfrm>
          <a:off x="6172200" y="3951288"/>
          <a:ext cx="2643188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409400" imgH="507960" progId="Equation.DSMT4">
                  <p:embed/>
                </p:oleObj>
              </mc:Choice>
              <mc:Fallback>
                <p:oleObj name="Equation" r:id="rId18" imgW="1409400" imgH="5079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68B03C7-C070-4135-A862-17442EE91E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172200" y="3951288"/>
                        <a:ext cx="2643188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8D711E4-89F1-4D51-8334-2DE3F9E715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294786"/>
              </p:ext>
            </p:extLst>
          </p:nvPr>
        </p:nvGraphicFramePr>
        <p:xfrm>
          <a:off x="5867400" y="5260975"/>
          <a:ext cx="3238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1726920" imgH="507960" progId="Equation.DSMT4">
                  <p:embed/>
                </p:oleObj>
              </mc:Choice>
              <mc:Fallback>
                <p:oleObj name="Equation" r:id="rId20" imgW="1726920" imgH="507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8D711E4-89F1-4D51-8334-2DE3F9E71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67400" y="5260975"/>
                        <a:ext cx="3238500" cy="952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3081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P 357 # 6 – 12, 16 – 22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/>
              <a:t>I) Working with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229600" cy="3276600"/>
          </a:xfrm>
        </p:spPr>
        <p:txBody>
          <a:bodyPr>
            <a:normAutofit/>
          </a:bodyPr>
          <a:lstStyle/>
          <a:p>
            <a:r>
              <a:rPr lang="en-CA" dirty="0"/>
              <a:t>In this section you will be given an equation and then asked to make a TOV with it</a:t>
            </a:r>
          </a:p>
          <a:p>
            <a:r>
              <a:rPr lang="en-CA" dirty="0"/>
              <a:t>The equation will have two variables “</a:t>
            </a:r>
            <a:r>
              <a:rPr lang="en-CA" i="1" dirty="0"/>
              <a:t>x</a:t>
            </a:r>
            <a:r>
              <a:rPr lang="en-CA" dirty="0"/>
              <a:t>” and “</a:t>
            </a:r>
            <a:r>
              <a:rPr lang="en-CA" i="1" dirty="0"/>
              <a:t>y</a:t>
            </a:r>
            <a:r>
              <a:rPr lang="en-CA" dirty="0"/>
              <a:t>”</a:t>
            </a:r>
          </a:p>
          <a:p>
            <a:r>
              <a:rPr lang="en-CA" dirty="0"/>
              <a:t>Variables are values that change (don’t stay the same)</a:t>
            </a:r>
          </a:p>
          <a:p>
            <a:r>
              <a:rPr lang="en-CA" dirty="0"/>
              <a:t>For each “x” value you will have one corresponding</a:t>
            </a:r>
            <a:br>
              <a:rPr lang="en-CA" dirty="0"/>
            </a:br>
            <a:r>
              <a:rPr lang="en-CA" dirty="0"/>
              <a:t> “y” value</a:t>
            </a:r>
          </a:p>
          <a:p>
            <a:r>
              <a:rPr lang="en-CA" dirty="0"/>
              <a:t>Together they become a coordinate [point] on a line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51561" y="4167188"/>
          <a:ext cx="2306239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660240" imgH="203040" progId="Equation.BREE4">
                  <p:embed/>
                </p:oleObj>
              </mc:Choice>
              <mc:Fallback>
                <p:oleObj name="Equation" r:id="rId4" imgW="660240" imgH="203040" progId="Equation.BREE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561" y="4167188"/>
                        <a:ext cx="2306239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8200" y="5475288"/>
          <a:ext cx="11985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42720" imgH="177480" progId="Equation.BREE4">
                  <p:embed/>
                </p:oleObj>
              </mc:Choice>
              <mc:Fallback>
                <p:oleObj name="Equation" r:id="rId6" imgW="342720" imgH="177480" progId="Equation.BREE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75288"/>
                        <a:ext cx="1198562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57512" y="4752975"/>
          <a:ext cx="30622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876240" imgH="253800" progId="Equation.BREE4">
                  <p:embed/>
                </p:oleObj>
              </mc:Choice>
              <mc:Fallback>
                <p:oleObj name="Equation" r:id="rId8" imgW="876240" imgH="253800" progId="Equation.BREE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2" y="4752975"/>
                        <a:ext cx="3062288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76400" y="5486400"/>
          <a:ext cx="3556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01520" imgH="164880" progId="Equation.BREE4">
                  <p:embed/>
                </p:oleObj>
              </mc:Choice>
              <mc:Fallback>
                <p:oleObj name="Equation" r:id="rId10" imgW="101520" imgH="164880" progId="Equation.BREE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486400"/>
                        <a:ext cx="35560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17900" y="14351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914400" imgH="179640" progId="Equation.BREE4">
                  <p:embed/>
                </p:oleObj>
              </mc:Choice>
              <mc:Fallback>
                <p:oleObj name="Equation" r:id="rId12" imgW="914400" imgH="179640" progId="Equation.BREE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435100"/>
                        <a:ext cx="914400" cy="179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971800" y="5692775"/>
          <a:ext cx="20415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583920" imgH="203040" progId="Equation.BREE4">
                  <p:embed/>
                </p:oleObj>
              </mc:Choice>
              <mc:Fallback>
                <p:oleObj name="Equation" r:id="rId14" imgW="583920" imgH="203040" progId="Equation.BREE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692775"/>
                        <a:ext cx="2041525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971800" y="5737225"/>
          <a:ext cx="12874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368280" imgH="190440" progId="Equation.BREE4">
                  <p:embed/>
                </p:oleObj>
              </mc:Choice>
              <mc:Fallback>
                <p:oleObj name="Equation" r:id="rId16" imgW="368280" imgH="190440" progId="Equation.BREE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37225"/>
                        <a:ext cx="1287463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2636" y="4114800"/>
            <a:ext cx="2189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Suppose we make “x” equal to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0" y="4038600"/>
            <a:ext cx="26035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If “x” is equal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to 1, then “y” 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will be equal to 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91348" y="5352871"/>
            <a:ext cx="2419252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The coordinate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of the point will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be (1,7)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8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0.30555 -0.0865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00" y="-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0489"/>
          </a:xfrm>
        </p:spPr>
        <p:txBody>
          <a:bodyPr/>
          <a:lstStyle/>
          <a:p>
            <a:r>
              <a:rPr lang="en-CA" dirty="0"/>
              <a:t>II) Graphing Linear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399" y="983673"/>
            <a:ext cx="8603673" cy="2105891"/>
          </a:xfrm>
        </p:spPr>
        <p:txBody>
          <a:bodyPr>
            <a:normAutofit/>
          </a:bodyPr>
          <a:lstStyle/>
          <a:p>
            <a:r>
              <a:rPr lang="en-CA" dirty="0"/>
              <a:t>Make a TOV</a:t>
            </a:r>
          </a:p>
          <a:p>
            <a:r>
              <a:rPr lang="en-CA" dirty="0"/>
              <a:t>Plot  the points on the grid</a:t>
            </a:r>
          </a:p>
          <a:p>
            <a:r>
              <a:rPr lang="en-CA" dirty="0"/>
              <a:t>Connect the DOTS!!</a:t>
            </a:r>
          </a:p>
          <a:p>
            <a:pPr marL="0" indent="0">
              <a:buNone/>
            </a:pPr>
            <a:r>
              <a:rPr lang="en-CA" dirty="0"/>
              <a:t>Ex: Given the equation, make a TOV and graph it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459719"/>
              </p:ext>
            </p:extLst>
          </p:nvPr>
        </p:nvGraphicFramePr>
        <p:xfrm>
          <a:off x="784225" y="2770188"/>
          <a:ext cx="17399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2770188"/>
                        <a:ext cx="173990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 noChangeAspect="1"/>
          </p:cNvGrpSpPr>
          <p:nvPr/>
        </p:nvGrpSpPr>
        <p:grpSpPr bwMode="auto">
          <a:xfrm>
            <a:off x="400473" y="3631053"/>
            <a:ext cx="2952328" cy="2916276"/>
            <a:chOff x="612" y="1293"/>
            <a:chExt cx="2948" cy="2912"/>
          </a:xfrm>
        </p:grpSpPr>
        <p:sp>
          <p:nvSpPr>
            <p:cNvPr id="6" name="AutoShape 4"/>
            <p:cNvSpPr>
              <a:spLocks noChangeAspect="1" noChangeArrowheads="1" noTextEdit="1"/>
            </p:cNvSpPr>
            <p:nvPr/>
          </p:nvSpPr>
          <p:spPr bwMode="auto">
            <a:xfrm>
              <a:off x="612" y="1298"/>
              <a:ext cx="2948" cy="2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V="1">
              <a:off x="126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127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159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159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192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192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224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225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257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257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290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290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322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323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616" y="354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616" y="355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616" y="322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616" y="3231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616" y="2905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616" y="291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616" y="258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616" y="259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616" y="2267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616" y="2272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616" y="194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616" y="195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616" y="1624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616" y="1629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616" y="3864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616" y="3869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616" y="3874"/>
              <a:ext cx="2942" cy="0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3517" y="3730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3534" y="3831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20 w 20"/>
                <a:gd name="T3" fmla="*/ 43 h 86"/>
                <a:gd name="T4" fmla="*/ 0 w 20"/>
                <a:gd name="T5" fmla="*/ 86 h 86"/>
                <a:gd name="T6" fmla="*/ 0 w 20"/>
                <a:gd name="T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20" y="43"/>
                  </a:lnTo>
                  <a:lnTo>
                    <a:pt x="0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V="1">
              <a:off x="938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 flipV="1">
              <a:off x="940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 flipV="1">
              <a:off x="942" y="1303"/>
              <a:ext cx="0" cy="2892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968" y="1293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Freeform 46"/>
            <p:cNvSpPr>
              <a:spLocks/>
            </p:cNvSpPr>
            <p:nvPr/>
          </p:nvSpPr>
          <p:spPr bwMode="auto">
            <a:xfrm>
              <a:off x="923" y="1308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19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43">
                  <a:moveTo>
                    <a:pt x="0" y="43"/>
                  </a:moveTo>
                  <a:lnTo>
                    <a:pt x="19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Rectangle 4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Rectangle 48"/>
            <p:cNvSpPr>
              <a:spLocks noChangeArrowheads="1"/>
            </p:cNvSpPr>
            <p:nvPr/>
          </p:nvSpPr>
          <p:spPr bwMode="auto">
            <a:xfrm>
              <a:off x="951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>
              <a:off x="127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Rectangle 50"/>
            <p:cNvSpPr>
              <a:spLocks noChangeArrowheads="1"/>
            </p:cNvSpPr>
            <p:nvPr/>
          </p:nvSpPr>
          <p:spPr bwMode="auto">
            <a:xfrm>
              <a:off x="127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51"/>
            <p:cNvSpPr>
              <a:spLocks noChangeShapeType="1"/>
            </p:cNvSpPr>
            <p:nvPr/>
          </p:nvSpPr>
          <p:spPr bwMode="auto">
            <a:xfrm>
              <a:off x="159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Rectangle 52"/>
            <p:cNvSpPr>
              <a:spLocks noChangeArrowheads="1"/>
            </p:cNvSpPr>
            <p:nvPr/>
          </p:nvSpPr>
          <p:spPr bwMode="auto">
            <a:xfrm>
              <a:off x="1598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53"/>
            <p:cNvSpPr>
              <a:spLocks noChangeShapeType="1"/>
            </p:cNvSpPr>
            <p:nvPr/>
          </p:nvSpPr>
          <p:spPr bwMode="auto">
            <a:xfrm>
              <a:off x="192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Rectangle 54"/>
            <p:cNvSpPr>
              <a:spLocks noChangeArrowheads="1"/>
            </p:cNvSpPr>
            <p:nvPr/>
          </p:nvSpPr>
          <p:spPr bwMode="auto">
            <a:xfrm>
              <a:off x="1924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55"/>
            <p:cNvSpPr>
              <a:spLocks noChangeShapeType="1"/>
            </p:cNvSpPr>
            <p:nvPr/>
          </p:nvSpPr>
          <p:spPr bwMode="auto">
            <a:xfrm>
              <a:off x="225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225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Line 57"/>
            <p:cNvSpPr>
              <a:spLocks noChangeShapeType="1"/>
            </p:cNvSpPr>
            <p:nvPr/>
          </p:nvSpPr>
          <p:spPr bwMode="auto">
            <a:xfrm>
              <a:off x="257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Rectangle 58"/>
            <p:cNvSpPr>
              <a:spLocks noChangeArrowheads="1"/>
            </p:cNvSpPr>
            <p:nvPr/>
          </p:nvSpPr>
          <p:spPr bwMode="auto">
            <a:xfrm>
              <a:off x="2578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59"/>
            <p:cNvSpPr>
              <a:spLocks noChangeShapeType="1"/>
            </p:cNvSpPr>
            <p:nvPr/>
          </p:nvSpPr>
          <p:spPr bwMode="auto">
            <a:xfrm>
              <a:off x="290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9" name="Rectangle 60"/>
            <p:cNvSpPr>
              <a:spLocks noChangeArrowheads="1"/>
            </p:cNvSpPr>
            <p:nvPr/>
          </p:nvSpPr>
          <p:spPr bwMode="auto">
            <a:xfrm>
              <a:off x="2904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Line 61"/>
            <p:cNvSpPr>
              <a:spLocks noChangeShapeType="1"/>
            </p:cNvSpPr>
            <p:nvPr/>
          </p:nvSpPr>
          <p:spPr bwMode="auto">
            <a:xfrm>
              <a:off x="323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1" name="Rectangle 62"/>
            <p:cNvSpPr>
              <a:spLocks noChangeArrowheads="1"/>
            </p:cNvSpPr>
            <p:nvPr/>
          </p:nvSpPr>
          <p:spPr bwMode="auto">
            <a:xfrm>
              <a:off x="323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ectangle 63"/>
            <p:cNvSpPr>
              <a:spLocks noChangeArrowheads="1"/>
            </p:cNvSpPr>
            <p:nvPr/>
          </p:nvSpPr>
          <p:spPr bwMode="auto">
            <a:xfrm>
              <a:off x="908" y="3505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64"/>
            <p:cNvSpPr>
              <a:spLocks noChangeShapeType="1"/>
            </p:cNvSpPr>
            <p:nvPr/>
          </p:nvSpPr>
          <p:spPr bwMode="auto">
            <a:xfrm>
              <a:off x="931" y="355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4" name="Rectangle 65"/>
            <p:cNvSpPr>
              <a:spLocks noChangeArrowheads="1"/>
            </p:cNvSpPr>
            <p:nvPr/>
          </p:nvSpPr>
          <p:spPr bwMode="auto">
            <a:xfrm>
              <a:off x="908" y="318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Line 66"/>
            <p:cNvSpPr>
              <a:spLocks noChangeShapeType="1"/>
            </p:cNvSpPr>
            <p:nvPr/>
          </p:nvSpPr>
          <p:spPr bwMode="auto">
            <a:xfrm>
              <a:off x="931" y="3231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6" name="Rectangle 67"/>
            <p:cNvSpPr>
              <a:spLocks noChangeArrowheads="1"/>
            </p:cNvSpPr>
            <p:nvPr/>
          </p:nvSpPr>
          <p:spPr bwMode="auto">
            <a:xfrm>
              <a:off x="908" y="2862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68"/>
            <p:cNvSpPr>
              <a:spLocks noChangeShapeType="1"/>
            </p:cNvSpPr>
            <p:nvPr/>
          </p:nvSpPr>
          <p:spPr bwMode="auto">
            <a:xfrm>
              <a:off x="931" y="291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8" name="Rectangle 69"/>
            <p:cNvSpPr>
              <a:spLocks noChangeArrowheads="1"/>
            </p:cNvSpPr>
            <p:nvPr/>
          </p:nvSpPr>
          <p:spPr bwMode="auto">
            <a:xfrm>
              <a:off x="908" y="2545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Line 70"/>
            <p:cNvSpPr>
              <a:spLocks noChangeShapeType="1"/>
            </p:cNvSpPr>
            <p:nvPr/>
          </p:nvSpPr>
          <p:spPr bwMode="auto">
            <a:xfrm>
              <a:off x="931" y="259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0" name="Rectangle 71"/>
            <p:cNvSpPr>
              <a:spLocks noChangeArrowheads="1"/>
            </p:cNvSpPr>
            <p:nvPr/>
          </p:nvSpPr>
          <p:spPr bwMode="auto">
            <a:xfrm>
              <a:off x="908" y="2224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Line 72"/>
            <p:cNvSpPr>
              <a:spLocks noChangeShapeType="1"/>
            </p:cNvSpPr>
            <p:nvPr/>
          </p:nvSpPr>
          <p:spPr bwMode="auto">
            <a:xfrm>
              <a:off x="931" y="2272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2" name="Rectangle 73"/>
            <p:cNvSpPr>
              <a:spLocks noChangeArrowheads="1"/>
            </p:cNvSpPr>
            <p:nvPr/>
          </p:nvSpPr>
          <p:spPr bwMode="auto">
            <a:xfrm>
              <a:off x="908" y="1902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Line 74"/>
            <p:cNvSpPr>
              <a:spLocks noChangeShapeType="1"/>
            </p:cNvSpPr>
            <p:nvPr/>
          </p:nvSpPr>
          <p:spPr bwMode="auto">
            <a:xfrm>
              <a:off x="931" y="195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4" name="Rectangle 75"/>
            <p:cNvSpPr>
              <a:spLocks noChangeArrowheads="1"/>
            </p:cNvSpPr>
            <p:nvPr/>
          </p:nvSpPr>
          <p:spPr bwMode="auto">
            <a:xfrm>
              <a:off x="908" y="1581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Line 76"/>
            <p:cNvSpPr>
              <a:spLocks noChangeShapeType="1"/>
            </p:cNvSpPr>
            <p:nvPr/>
          </p:nvSpPr>
          <p:spPr bwMode="auto">
            <a:xfrm>
              <a:off x="931" y="1629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6" name="Rectangle 7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987831"/>
              </p:ext>
            </p:extLst>
          </p:nvPr>
        </p:nvGraphicFramePr>
        <p:xfrm>
          <a:off x="3723843" y="3197660"/>
          <a:ext cx="1527031" cy="3434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622080" imgH="1396800" progId="Equation.DSMT4">
                  <p:embed/>
                </p:oleObj>
              </mc:Choice>
              <mc:Fallback>
                <p:oleObj name="Equation" r:id="rId6" imgW="622080" imgH="1396800" progId="Equation.DSMT4">
                  <p:embed/>
                  <p:pic>
                    <p:nvPicPr>
                      <p:cNvPr id="7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3843" y="3197660"/>
                        <a:ext cx="1527031" cy="34340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5502633" y="2956699"/>
            <a:ext cx="2876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making a TOV,</a:t>
            </a:r>
          </a:p>
          <a:p>
            <a:r>
              <a:rPr lang="en-CA" dirty="0">
                <a:solidFill>
                  <a:srgbClr val="FF0000"/>
                </a:solidFill>
              </a:rPr>
              <a:t>pick nice numbers for “x”</a:t>
            </a:r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846740"/>
              </p:ext>
            </p:extLst>
          </p:nvPr>
        </p:nvGraphicFramePr>
        <p:xfrm>
          <a:off x="3943639" y="3789941"/>
          <a:ext cx="354013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79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639" y="3789941"/>
                        <a:ext cx="354013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138027"/>
              </p:ext>
            </p:extLst>
          </p:nvPr>
        </p:nvGraphicFramePr>
        <p:xfrm>
          <a:off x="5662613" y="3633788"/>
          <a:ext cx="14065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761760" imgH="253800" progId="Equation.DSMT4">
                  <p:embed/>
                </p:oleObj>
              </mc:Choice>
              <mc:Fallback>
                <p:oleObj name="Equation" r:id="rId10" imgW="761760" imgH="253800" progId="Equation.DSMT4">
                  <p:embed/>
                  <p:pic>
                    <p:nvPicPr>
                      <p:cNvPr id="8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3633788"/>
                        <a:ext cx="14065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721046"/>
              </p:ext>
            </p:extLst>
          </p:nvPr>
        </p:nvGraphicFramePr>
        <p:xfrm>
          <a:off x="5634023" y="4118403"/>
          <a:ext cx="4683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53800" imgH="164880" progId="Equation.DSMT4">
                  <p:embed/>
                </p:oleObj>
              </mc:Choice>
              <mc:Fallback>
                <p:oleObj name="Equation" r:id="rId12" imgW="253800" imgH="164880" progId="Equation.DSMT4">
                  <p:embed/>
                  <p:pic>
                    <p:nvPicPr>
                      <p:cNvPr id="8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23" y="4118403"/>
                        <a:ext cx="4683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407553"/>
              </p:ext>
            </p:extLst>
          </p:nvPr>
        </p:nvGraphicFramePr>
        <p:xfrm>
          <a:off x="6154738" y="4089400"/>
          <a:ext cx="161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88560" imgH="164880" progId="Equation.DSMT4">
                  <p:embed/>
                </p:oleObj>
              </mc:Choice>
              <mc:Fallback>
                <p:oleObj name="Equation" r:id="rId14" imgW="88560" imgH="164880" progId="Equation.DSMT4">
                  <p:embed/>
                  <p:pic>
                    <p:nvPicPr>
                      <p:cNvPr id="82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4089400"/>
                        <a:ext cx="16192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865985"/>
              </p:ext>
            </p:extLst>
          </p:nvPr>
        </p:nvGraphicFramePr>
        <p:xfrm>
          <a:off x="4710113" y="3811588"/>
          <a:ext cx="2143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88560" imgH="164880" progId="Equation.DSMT4">
                  <p:embed/>
                </p:oleObj>
              </mc:Choice>
              <mc:Fallback>
                <p:oleObj name="Equation" r:id="rId16" imgW="88560" imgH="164880" progId="Equation.DSMT4">
                  <p:embed/>
                  <p:pic>
                    <p:nvPicPr>
                      <p:cNvPr id="83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3" y="3811588"/>
                        <a:ext cx="21431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564933"/>
              </p:ext>
            </p:extLst>
          </p:nvPr>
        </p:nvGraphicFramePr>
        <p:xfrm>
          <a:off x="4023880" y="4360863"/>
          <a:ext cx="2476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88560" imgH="164880" progId="Equation.DSMT4">
                  <p:embed/>
                </p:oleObj>
              </mc:Choice>
              <mc:Fallback>
                <p:oleObj name="Equation" r:id="rId18" imgW="88560" imgH="164880" progId="Equation.DSMT4">
                  <p:embed/>
                  <p:pic>
                    <p:nvPicPr>
                      <p:cNvPr id="84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880" y="4360863"/>
                        <a:ext cx="24765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166858"/>
              </p:ext>
            </p:extLst>
          </p:nvPr>
        </p:nvGraphicFramePr>
        <p:xfrm>
          <a:off x="5659438" y="4492625"/>
          <a:ext cx="135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736560" imgH="253800" progId="Equation.DSMT4">
                  <p:embed/>
                </p:oleObj>
              </mc:Choice>
              <mc:Fallback>
                <p:oleObj name="Equation" r:id="rId20" imgW="736560" imgH="253800" progId="Equation.DSMT4">
                  <p:embed/>
                  <p:pic>
                    <p:nvPicPr>
                      <p:cNvPr id="85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4492625"/>
                        <a:ext cx="1358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437977"/>
              </p:ext>
            </p:extLst>
          </p:nvPr>
        </p:nvGraphicFramePr>
        <p:xfrm>
          <a:off x="5634018" y="4935843"/>
          <a:ext cx="4683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253800" imgH="164880" progId="Equation.DSMT4">
                  <p:embed/>
                </p:oleObj>
              </mc:Choice>
              <mc:Fallback>
                <p:oleObj name="Equation" r:id="rId22" imgW="253800" imgH="164880" progId="Equation.DSMT4">
                  <p:embed/>
                  <p:pic>
                    <p:nvPicPr>
                      <p:cNvPr id="86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18" y="4935843"/>
                        <a:ext cx="4683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800726"/>
              </p:ext>
            </p:extLst>
          </p:nvPr>
        </p:nvGraphicFramePr>
        <p:xfrm>
          <a:off x="6130925" y="4881563"/>
          <a:ext cx="2095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114120" imgH="177480" progId="Equation.DSMT4">
                  <p:embed/>
                </p:oleObj>
              </mc:Choice>
              <mc:Fallback>
                <p:oleObj name="Equation" r:id="rId24" imgW="114120" imgH="177480" progId="Equation.DSMT4">
                  <p:embed/>
                  <p:pic>
                    <p:nvPicPr>
                      <p:cNvPr id="87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925" y="4881563"/>
                        <a:ext cx="209550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827936"/>
              </p:ext>
            </p:extLst>
          </p:nvPr>
        </p:nvGraphicFramePr>
        <p:xfrm>
          <a:off x="4679950" y="4378325"/>
          <a:ext cx="276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114120" imgH="177480" progId="Equation.DSMT4">
                  <p:embed/>
                </p:oleObj>
              </mc:Choice>
              <mc:Fallback>
                <p:oleObj name="Equation" r:id="rId26" imgW="114120" imgH="177480" progId="Equation.DSMT4">
                  <p:embed/>
                  <p:pic>
                    <p:nvPicPr>
                      <p:cNvPr id="8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4378325"/>
                        <a:ext cx="27622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06013"/>
              </p:ext>
            </p:extLst>
          </p:nvPr>
        </p:nvGraphicFramePr>
        <p:xfrm>
          <a:off x="3984625" y="4929188"/>
          <a:ext cx="3540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126720" imgH="164880" progId="Equation.DSMT4">
                  <p:embed/>
                </p:oleObj>
              </mc:Choice>
              <mc:Fallback>
                <p:oleObj name="Equation" r:id="rId28" imgW="126720" imgH="164880" progId="Equation.DSMT4">
                  <p:embed/>
                  <p:pic>
                    <p:nvPicPr>
                      <p:cNvPr id="8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25" y="4929188"/>
                        <a:ext cx="35401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102831"/>
              </p:ext>
            </p:extLst>
          </p:nvPr>
        </p:nvGraphicFramePr>
        <p:xfrm>
          <a:off x="4003675" y="5453063"/>
          <a:ext cx="3190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114120" imgH="177480" progId="Equation.DSMT4">
                  <p:embed/>
                </p:oleObj>
              </mc:Choice>
              <mc:Fallback>
                <p:oleObj name="Equation" r:id="rId30" imgW="114120" imgH="177480" progId="Equation.DSMT4">
                  <p:embed/>
                  <p:pic>
                    <p:nvPicPr>
                      <p:cNvPr id="9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675" y="5453063"/>
                        <a:ext cx="31908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666045"/>
              </p:ext>
            </p:extLst>
          </p:nvPr>
        </p:nvGraphicFramePr>
        <p:xfrm>
          <a:off x="3977843" y="6022543"/>
          <a:ext cx="3540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126720" imgH="164880" progId="Equation.DSMT4">
                  <p:embed/>
                </p:oleObj>
              </mc:Choice>
              <mc:Fallback>
                <p:oleObj name="Equation" r:id="rId32" imgW="126720" imgH="164880" progId="Equation.DSMT4">
                  <p:embed/>
                  <p:pic>
                    <p:nvPicPr>
                      <p:cNvPr id="91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843" y="6022543"/>
                        <a:ext cx="35401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65318"/>
              </p:ext>
            </p:extLst>
          </p:nvPr>
        </p:nvGraphicFramePr>
        <p:xfrm>
          <a:off x="4666095" y="4947805"/>
          <a:ext cx="276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114120" imgH="177480" progId="Equation.DSMT4">
                  <p:embed/>
                </p:oleObj>
              </mc:Choice>
              <mc:Fallback>
                <p:oleObj name="Equation" r:id="rId34" imgW="114120" imgH="177480" progId="Equation.DSMT4">
                  <p:embed/>
                  <p:pic>
                    <p:nvPicPr>
                      <p:cNvPr id="9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095" y="4947805"/>
                        <a:ext cx="27622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494096"/>
              </p:ext>
            </p:extLst>
          </p:nvPr>
        </p:nvGraphicFramePr>
        <p:xfrm>
          <a:off x="4665663" y="5487988"/>
          <a:ext cx="3079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126720" imgH="177480" progId="Equation.DSMT4">
                  <p:embed/>
                </p:oleObj>
              </mc:Choice>
              <mc:Fallback>
                <p:oleObj name="Equation" r:id="rId36" imgW="126720" imgH="177480" progId="Equation.DSMT4">
                  <p:embed/>
                  <p:pic>
                    <p:nvPicPr>
                      <p:cNvPr id="9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5487988"/>
                        <a:ext cx="307975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694674"/>
              </p:ext>
            </p:extLst>
          </p:nvPr>
        </p:nvGraphicFramePr>
        <p:xfrm>
          <a:off x="4689475" y="6045200"/>
          <a:ext cx="276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114120" imgH="177480" progId="Equation.DSMT4">
                  <p:embed/>
                </p:oleObj>
              </mc:Choice>
              <mc:Fallback>
                <p:oleObj name="Equation" r:id="rId38" imgW="114120" imgH="177480" progId="Equation.DSMT4">
                  <p:embed/>
                  <p:pic>
                    <p:nvPicPr>
                      <p:cNvPr id="94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6045200"/>
                        <a:ext cx="2762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5544193" y="5270479"/>
            <a:ext cx="3039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Plot  the points on the grid</a:t>
            </a:r>
          </a:p>
        </p:txBody>
      </p:sp>
      <p:sp>
        <p:nvSpPr>
          <p:cNvPr id="96" name="Oval 95"/>
          <p:cNvSpPr/>
          <p:nvPr/>
        </p:nvSpPr>
        <p:spPr>
          <a:xfrm>
            <a:off x="665034" y="5832773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7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88892"/>
              </p:ext>
            </p:extLst>
          </p:nvPr>
        </p:nvGraphicFramePr>
        <p:xfrm>
          <a:off x="800102" y="5900755"/>
          <a:ext cx="432954" cy="320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342720" imgH="253800" progId="Equation.DSMT4">
                  <p:embed/>
                </p:oleObj>
              </mc:Choice>
              <mc:Fallback>
                <p:oleObj name="Equation" r:id="rId40" imgW="342720" imgH="253800" progId="Equation.DSMT4">
                  <p:embed/>
                  <p:pic>
                    <p:nvPicPr>
                      <p:cNvPr id="97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2" y="5900755"/>
                        <a:ext cx="432954" cy="320946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Oval 97"/>
          <p:cNvSpPr/>
          <p:nvPr/>
        </p:nvSpPr>
        <p:spPr>
          <a:xfrm>
            <a:off x="1011404" y="5209293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186210"/>
              </p:ext>
            </p:extLst>
          </p:nvPr>
        </p:nvGraphicFramePr>
        <p:xfrm>
          <a:off x="1154113" y="5276850"/>
          <a:ext cx="4175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330120" imgH="253800" progId="Equation.DSMT4">
                  <p:embed/>
                </p:oleObj>
              </mc:Choice>
              <mc:Fallback>
                <p:oleObj name="Equation" r:id="rId42" imgW="330120" imgH="253800" progId="Equation.DSMT4">
                  <p:embed/>
                  <p:pic>
                    <p:nvPicPr>
                      <p:cNvPr id="99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5276850"/>
                        <a:ext cx="417512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Oval 99"/>
          <p:cNvSpPr/>
          <p:nvPr/>
        </p:nvSpPr>
        <p:spPr>
          <a:xfrm>
            <a:off x="1343919" y="4558103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1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622577"/>
              </p:ext>
            </p:extLst>
          </p:nvPr>
        </p:nvGraphicFramePr>
        <p:xfrm>
          <a:off x="1463675" y="4625975"/>
          <a:ext cx="4635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368280" imgH="253800" progId="Equation.DSMT4">
                  <p:embed/>
                </p:oleObj>
              </mc:Choice>
              <mc:Fallback>
                <p:oleObj name="Equation" r:id="rId44" imgW="368280" imgH="253800" progId="Equation.DSMT4">
                  <p:embed/>
                  <p:pic>
                    <p:nvPicPr>
                      <p:cNvPr id="101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4625975"/>
                        <a:ext cx="463550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Oval 101"/>
          <p:cNvSpPr/>
          <p:nvPr/>
        </p:nvSpPr>
        <p:spPr>
          <a:xfrm>
            <a:off x="1662579" y="3906913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3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413067"/>
              </p:ext>
            </p:extLst>
          </p:nvPr>
        </p:nvGraphicFramePr>
        <p:xfrm>
          <a:off x="1789113" y="3975100"/>
          <a:ext cx="4492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355320" imgH="253800" progId="Equation.DSMT4">
                  <p:embed/>
                </p:oleObj>
              </mc:Choice>
              <mc:Fallback>
                <p:oleObj name="Equation" r:id="rId46" imgW="355320" imgH="253800" progId="Equation.DSMT4">
                  <p:embed/>
                  <p:pic>
                    <p:nvPicPr>
                      <p:cNvPr id="103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3975100"/>
                        <a:ext cx="449262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Oval 103"/>
          <p:cNvSpPr/>
          <p:nvPr/>
        </p:nvSpPr>
        <p:spPr>
          <a:xfrm>
            <a:off x="1981239" y="3255723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5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245526"/>
              </p:ext>
            </p:extLst>
          </p:nvPr>
        </p:nvGraphicFramePr>
        <p:xfrm>
          <a:off x="2100263" y="3324225"/>
          <a:ext cx="4651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368280" imgH="253800" progId="Equation.DSMT4">
                  <p:embed/>
                </p:oleObj>
              </mc:Choice>
              <mc:Fallback>
                <p:oleObj name="Equation" r:id="rId48" imgW="368280" imgH="253800" progId="Equation.DSMT4">
                  <p:embed/>
                  <p:pic>
                    <p:nvPicPr>
                      <p:cNvPr id="105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3324225"/>
                        <a:ext cx="465137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TextBox 105"/>
          <p:cNvSpPr txBox="1"/>
          <p:nvPr/>
        </p:nvSpPr>
        <p:spPr>
          <a:xfrm>
            <a:off x="5544188" y="5658414"/>
            <a:ext cx="219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Connect the DOTS</a:t>
            </a:r>
          </a:p>
        </p:txBody>
      </p:sp>
      <p:cxnSp>
        <p:nvCxnSpPr>
          <p:cNvPr id="108" name="Straight Connector 107"/>
          <p:cNvCxnSpPr/>
          <p:nvPr/>
        </p:nvCxnSpPr>
        <p:spPr>
          <a:xfrm flipV="1">
            <a:off x="734269" y="3269673"/>
            <a:ext cx="1302327" cy="2632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0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110" name="Text Box 5"/>
          <p:cNvSpPr txBox="1">
            <a:spLocks noChangeArrowheads="1"/>
          </p:cNvSpPr>
          <p:nvPr/>
        </p:nvSpPr>
        <p:spPr bwMode="auto">
          <a:xfrm>
            <a:off x="5156200" y="67659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0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452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95" grpId="0"/>
      <p:bldP spid="96" grpId="0" animBg="1"/>
      <p:bldP spid="98" grpId="0" animBg="1"/>
      <p:bldP spid="100" grpId="0" animBg="1"/>
      <p:bldP spid="102" grpId="0" animBg="1"/>
      <p:bldP spid="104" grpId="0" animBg="1"/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5527" y="519556"/>
            <a:ext cx="8188036" cy="824345"/>
          </a:xfrm>
        </p:spPr>
        <p:txBody>
          <a:bodyPr/>
          <a:lstStyle/>
          <a:p>
            <a:r>
              <a:rPr lang="en-CA" dirty="0"/>
              <a:t>Practice: Make a TOV and graph the linear function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35736"/>
              </p:ext>
            </p:extLst>
          </p:nvPr>
        </p:nvGraphicFramePr>
        <p:xfrm>
          <a:off x="628650" y="1021495"/>
          <a:ext cx="17748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634680" imgH="393480" progId="Equation.DSMT4">
                  <p:embed/>
                </p:oleObj>
              </mc:Choice>
              <mc:Fallback>
                <p:oleObj name="Equation" r:id="rId4" imgW="63468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1021495"/>
                        <a:ext cx="1774825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61928" y="2301021"/>
            <a:ext cx="2952328" cy="2916276"/>
            <a:chOff x="612" y="1293"/>
            <a:chExt cx="2948" cy="2912"/>
          </a:xfrm>
        </p:grpSpPr>
        <p:sp>
          <p:nvSpPr>
            <p:cNvPr id="6" name="AutoShape 4"/>
            <p:cNvSpPr>
              <a:spLocks noChangeAspect="1" noChangeArrowheads="1" noTextEdit="1"/>
            </p:cNvSpPr>
            <p:nvPr/>
          </p:nvSpPr>
          <p:spPr bwMode="auto">
            <a:xfrm>
              <a:off x="612" y="1298"/>
              <a:ext cx="2948" cy="2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V="1">
              <a:off x="126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127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159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159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192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192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224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225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257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257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290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290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322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323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616" y="354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616" y="355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616" y="322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616" y="3231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616" y="2905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616" y="291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616" y="258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616" y="259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616" y="2267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616" y="2272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616" y="194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616" y="195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616" y="1624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616" y="1629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616" y="3864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616" y="3869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616" y="3874"/>
              <a:ext cx="2942" cy="0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3517" y="3730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3534" y="3831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20 w 20"/>
                <a:gd name="T3" fmla="*/ 43 h 86"/>
                <a:gd name="T4" fmla="*/ 0 w 20"/>
                <a:gd name="T5" fmla="*/ 86 h 86"/>
                <a:gd name="T6" fmla="*/ 0 w 20"/>
                <a:gd name="T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20" y="43"/>
                  </a:lnTo>
                  <a:lnTo>
                    <a:pt x="0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V="1">
              <a:off x="938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 flipV="1">
              <a:off x="940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 flipV="1">
              <a:off x="942" y="1303"/>
              <a:ext cx="0" cy="2892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968" y="1293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Freeform 46"/>
            <p:cNvSpPr>
              <a:spLocks/>
            </p:cNvSpPr>
            <p:nvPr/>
          </p:nvSpPr>
          <p:spPr bwMode="auto">
            <a:xfrm>
              <a:off x="923" y="1308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19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43">
                  <a:moveTo>
                    <a:pt x="0" y="43"/>
                  </a:moveTo>
                  <a:lnTo>
                    <a:pt x="19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Rectangle 4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Rectangle 48"/>
            <p:cNvSpPr>
              <a:spLocks noChangeArrowheads="1"/>
            </p:cNvSpPr>
            <p:nvPr/>
          </p:nvSpPr>
          <p:spPr bwMode="auto">
            <a:xfrm>
              <a:off x="951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>
              <a:off x="127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Rectangle 50"/>
            <p:cNvSpPr>
              <a:spLocks noChangeArrowheads="1"/>
            </p:cNvSpPr>
            <p:nvPr/>
          </p:nvSpPr>
          <p:spPr bwMode="auto">
            <a:xfrm>
              <a:off x="127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51"/>
            <p:cNvSpPr>
              <a:spLocks noChangeShapeType="1"/>
            </p:cNvSpPr>
            <p:nvPr/>
          </p:nvSpPr>
          <p:spPr bwMode="auto">
            <a:xfrm>
              <a:off x="159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Rectangle 52"/>
            <p:cNvSpPr>
              <a:spLocks noChangeArrowheads="1"/>
            </p:cNvSpPr>
            <p:nvPr/>
          </p:nvSpPr>
          <p:spPr bwMode="auto">
            <a:xfrm>
              <a:off x="1598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53"/>
            <p:cNvSpPr>
              <a:spLocks noChangeShapeType="1"/>
            </p:cNvSpPr>
            <p:nvPr/>
          </p:nvSpPr>
          <p:spPr bwMode="auto">
            <a:xfrm>
              <a:off x="192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Rectangle 54"/>
            <p:cNvSpPr>
              <a:spLocks noChangeArrowheads="1"/>
            </p:cNvSpPr>
            <p:nvPr/>
          </p:nvSpPr>
          <p:spPr bwMode="auto">
            <a:xfrm>
              <a:off x="1924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55"/>
            <p:cNvSpPr>
              <a:spLocks noChangeShapeType="1"/>
            </p:cNvSpPr>
            <p:nvPr/>
          </p:nvSpPr>
          <p:spPr bwMode="auto">
            <a:xfrm>
              <a:off x="225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225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Line 57"/>
            <p:cNvSpPr>
              <a:spLocks noChangeShapeType="1"/>
            </p:cNvSpPr>
            <p:nvPr/>
          </p:nvSpPr>
          <p:spPr bwMode="auto">
            <a:xfrm>
              <a:off x="257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Rectangle 58"/>
            <p:cNvSpPr>
              <a:spLocks noChangeArrowheads="1"/>
            </p:cNvSpPr>
            <p:nvPr/>
          </p:nvSpPr>
          <p:spPr bwMode="auto">
            <a:xfrm>
              <a:off x="2578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59"/>
            <p:cNvSpPr>
              <a:spLocks noChangeShapeType="1"/>
            </p:cNvSpPr>
            <p:nvPr/>
          </p:nvSpPr>
          <p:spPr bwMode="auto">
            <a:xfrm>
              <a:off x="290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9" name="Rectangle 60"/>
            <p:cNvSpPr>
              <a:spLocks noChangeArrowheads="1"/>
            </p:cNvSpPr>
            <p:nvPr/>
          </p:nvSpPr>
          <p:spPr bwMode="auto">
            <a:xfrm>
              <a:off x="2904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Line 61"/>
            <p:cNvSpPr>
              <a:spLocks noChangeShapeType="1"/>
            </p:cNvSpPr>
            <p:nvPr/>
          </p:nvSpPr>
          <p:spPr bwMode="auto">
            <a:xfrm>
              <a:off x="323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1" name="Rectangle 62"/>
            <p:cNvSpPr>
              <a:spLocks noChangeArrowheads="1"/>
            </p:cNvSpPr>
            <p:nvPr/>
          </p:nvSpPr>
          <p:spPr bwMode="auto">
            <a:xfrm>
              <a:off x="323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ectangle 63"/>
            <p:cNvSpPr>
              <a:spLocks noChangeArrowheads="1"/>
            </p:cNvSpPr>
            <p:nvPr/>
          </p:nvSpPr>
          <p:spPr bwMode="auto">
            <a:xfrm>
              <a:off x="908" y="3505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64"/>
            <p:cNvSpPr>
              <a:spLocks noChangeShapeType="1"/>
            </p:cNvSpPr>
            <p:nvPr/>
          </p:nvSpPr>
          <p:spPr bwMode="auto">
            <a:xfrm>
              <a:off x="931" y="355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4" name="Rectangle 65"/>
            <p:cNvSpPr>
              <a:spLocks noChangeArrowheads="1"/>
            </p:cNvSpPr>
            <p:nvPr/>
          </p:nvSpPr>
          <p:spPr bwMode="auto">
            <a:xfrm>
              <a:off x="908" y="318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Line 66"/>
            <p:cNvSpPr>
              <a:spLocks noChangeShapeType="1"/>
            </p:cNvSpPr>
            <p:nvPr/>
          </p:nvSpPr>
          <p:spPr bwMode="auto">
            <a:xfrm>
              <a:off x="931" y="3231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6" name="Rectangle 67"/>
            <p:cNvSpPr>
              <a:spLocks noChangeArrowheads="1"/>
            </p:cNvSpPr>
            <p:nvPr/>
          </p:nvSpPr>
          <p:spPr bwMode="auto">
            <a:xfrm>
              <a:off x="908" y="2862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68"/>
            <p:cNvSpPr>
              <a:spLocks noChangeShapeType="1"/>
            </p:cNvSpPr>
            <p:nvPr/>
          </p:nvSpPr>
          <p:spPr bwMode="auto">
            <a:xfrm>
              <a:off x="931" y="291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8" name="Rectangle 69"/>
            <p:cNvSpPr>
              <a:spLocks noChangeArrowheads="1"/>
            </p:cNvSpPr>
            <p:nvPr/>
          </p:nvSpPr>
          <p:spPr bwMode="auto">
            <a:xfrm>
              <a:off x="908" y="2545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Line 70"/>
            <p:cNvSpPr>
              <a:spLocks noChangeShapeType="1"/>
            </p:cNvSpPr>
            <p:nvPr/>
          </p:nvSpPr>
          <p:spPr bwMode="auto">
            <a:xfrm>
              <a:off x="931" y="259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0" name="Rectangle 71"/>
            <p:cNvSpPr>
              <a:spLocks noChangeArrowheads="1"/>
            </p:cNvSpPr>
            <p:nvPr/>
          </p:nvSpPr>
          <p:spPr bwMode="auto">
            <a:xfrm>
              <a:off x="908" y="2224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Line 72"/>
            <p:cNvSpPr>
              <a:spLocks noChangeShapeType="1"/>
            </p:cNvSpPr>
            <p:nvPr/>
          </p:nvSpPr>
          <p:spPr bwMode="auto">
            <a:xfrm>
              <a:off x="931" y="2272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2" name="Rectangle 73"/>
            <p:cNvSpPr>
              <a:spLocks noChangeArrowheads="1"/>
            </p:cNvSpPr>
            <p:nvPr/>
          </p:nvSpPr>
          <p:spPr bwMode="auto">
            <a:xfrm>
              <a:off x="908" y="1902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Line 74"/>
            <p:cNvSpPr>
              <a:spLocks noChangeShapeType="1"/>
            </p:cNvSpPr>
            <p:nvPr/>
          </p:nvSpPr>
          <p:spPr bwMode="auto">
            <a:xfrm>
              <a:off x="931" y="195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4" name="Rectangle 75"/>
            <p:cNvSpPr>
              <a:spLocks noChangeArrowheads="1"/>
            </p:cNvSpPr>
            <p:nvPr/>
          </p:nvSpPr>
          <p:spPr bwMode="auto">
            <a:xfrm>
              <a:off x="908" y="1581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Line 76"/>
            <p:cNvSpPr>
              <a:spLocks noChangeShapeType="1"/>
            </p:cNvSpPr>
            <p:nvPr/>
          </p:nvSpPr>
          <p:spPr bwMode="auto">
            <a:xfrm>
              <a:off x="931" y="1629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6" name="Rectangle 7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446239"/>
              </p:ext>
            </p:extLst>
          </p:nvPr>
        </p:nvGraphicFramePr>
        <p:xfrm>
          <a:off x="3585298" y="1867628"/>
          <a:ext cx="1527031" cy="3434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622080" imgH="1396800" progId="Equation.DSMT4">
                  <p:embed/>
                </p:oleObj>
              </mc:Choice>
              <mc:Fallback>
                <p:oleObj name="Equation" r:id="rId6" imgW="622080" imgH="1396800" progId="Equation.DSMT4">
                  <p:embed/>
                  <p:pic>
                    <p:nvPicPr>
                      <p:cNvPr id="7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5298" y="1867628"/>
                        <a:ext cx="1527031" cy="34340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5364088" y="1626667"/>
            <a:ext cx="2876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making a TOV,</a:t>
            </a:r>
          </a:p>
          <a:p>
            <a:r>
              <a:rPr lang="en-CA" dirty="0">
                <a:solidFill>
                  <a:srgbClr val="FF0000"/>
                </a:solidFill>
              </a:rPr>
              <a:t>pick nice numbers for “x”</a:t>
            </a:r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909917"/>
              </p:ext>
            </p:extLst>
          </p:nvPr>
        </p:nvGraphicFramePr>
        <p:xfrm>
          <a:off x="3805094" y="2473764"/>
          <a:ext cx="354013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79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094" y="2473764"/>
                        <a:ext cx="354013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164880"/>
              </p:ext>
            </p:extLst>
          </p:nvPr>
        </p:nvGraphicFramePr>
        <p:xfrm>
          <a:off x="5513388" y="2151795"/>
          <a:ext cx="143033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774360" imgH="419040" progId="Equation.DSMT4">
                  <p:embed/>
                </p:oleObj>
              </mc:Choice>
              <mc:Fallback>
                <p:oleObj name="Equation" r:id="rId10" imgW="774360" imgH="419040" progId="Equation.DSMT4">
                  <p:embed/>
                  <p:pic>
                    <p:nvPicPr>
                      <p:cNvPr id="8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2151795"/>
                        <a:ext cx="1430337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52973"/>
              </p:ext>
            </p:extLst>
          </p:nvPr>
        </p:nvGraphicFramePr>
        <p:xfrm>
          <a:off x="5523188" y="2926921"/>
          <a:ext cx="4683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253800" imgH="164880" progId="Equation.DSMT4">
                  <p:embed/>
                </p:oleObj>
              </mc:Choice>
              <mc:Fallback>
                <p:oleObj name="Equation" r:id="rId12" imgW="253800" imgH="164880" progId="Equation.DSMT4">
                  <p:embed/>
                  <p:pic>
                    <p:nvPicPr>
                      <p:cNvPr id="8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3188" y="2926921"/>
                        <a:ext cx="4683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211143"/>
              </p:ext>
            </p:extLst>
          </p:nvPr>
        </p:nvGraphicFramePr>
        <p:xfrm>
          <a:off x="5951538" y="2897920"/>
          <a:ext cx="3460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90440" imgH="164880" progId="Equation.DSMT4">
                  <p:embed/>
                </p:oleObj>
              </mc:Choice>
              <mc:Fallback>
                <p:oleObj name="Equation" r:id="rId14" imgW="190440" imgH="164880" progId="Equation.DSMT4">
                  <p:embed/>
                  <p:pic>
                    <p:nvPicPr>
                      <p:cNvPr id="82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2897920"/>
                        <a:ext cx="34607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895804"/>
              </p:ext>
            </p:extLst>
          </p:nvPr>
        </p:nvGraphicFramePr>
        <p:xfrm>
          <a:off x="4449763" y="2481995"/>
          <a:ext cx="460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90440" imgH="164880" progId="Equation.DSMT4">
                  <p:embed/>
                </p:oleObj>
              </mc:Choice>
              <mc:Fallback>
                <p:oleObj name="Equation" r:id="rId16" imgW="190440" imgH="164880" progId="Equation.DSMT4">
                  <p:embed/>
                  <p:pic>
                    <p:nvPicPr>
                      <p:cNvPr id="83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2481995"/>
                        <a:ext cx="4603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747029"/>
              </p:ext>
            </p:extLst>
          </p:nvPr>
        </p:nvGraphicFramePr>
        <p:xfrm>
          <a:off x="3832225" y="3031270"/>
          <a:ext cx="3540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84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225" y="3031270"/>
                        <a:ext cx="35401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382235"/>
              </p:ext>
            </p:extLst>
          </p:nvPr>
        </p:nvGraphicFramePr>
        <p:xfrm>
          <a:off x="5486400" y="3328413"/>
          <a:ext cx="14287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774360" imgH="419040" progId="Equation.DSMT4">
                  <p:embed/>
                </p:oleObj>
              </mc:Choice>
              <mc:Fallback>
                <p:oleObj name="Equation" r:id="rId20" imgW="774360" imgH="419040" progId="Equation.DSMT4">
                  <p:embed/>
                  <p:pic>
                    <p:nvPicPr>
                      <p:cNvPr id="85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28413"/>
                        <a:ext cx="142875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016030"/>
              </p:ext>
            </p:extLst>
          </p:nvPr>
        </p:nvGraphicFramePr>
        <p:xfrm>
          <a:off x="5495473" y="4187721"/>
          <a:ext cx="4683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253800" imgH="164880" progId="Equation.DSMT4">
                  <p:embed/>
                </p:oleObj>
              </mc:Choice>
              <mc:Fallback>
                <p:oleObj name="Equation" r:id="rId22" imgW="253800" imgH="164880" progId="Equation.DSMT4">
                  <p:embed/>
                  <p:pic>
                    <p:nvPicPr>
                      <p:cNvPr id="86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473" y="4187721"/>
                        <a:ext cx="4683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580137"/>
              </p:ext>
            </p:extLst>
          </p:nvPr>
        </p:nvGraphicFramePr>
        <p:xfrm>
          <a:off x="5981700" y="4116398"/>
          <a:ext cx="2333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126720" imgH="164880" progId="Equation.DSMT4">
                  <p:embed/>
                </p:oleObj>
              </mc:Choice>
              <mc:Fallback>
                <p:oleObj name="Equation" r:id="rId24" imgW="126720" imgH="164880" progId="Equation.DSMT4">
                  <p:embed/>
                  <p:pic>
                    <p:nvPicPr>
                      <p:cNvPr id="87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4116398"/>
                        <a:ext cx="23336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62945"/>
              </p:ext>
            </p:extLst>
          </p:nvPr>
        </p:nvGraphicFramePr>
        <p:xfrm>
          <a:off x="4527550" y="3064608"/>
          <a:ext cx="30638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126720" imgH="164880" progId="Equation.DSMT4">
                  <p:embed/>
                </p:oleObj>
              </mc:Choice>
              <mc:Fallback>
                <p:oleObj name="Equation" r:id="rId26" imgW="126720" imgH="164880" progId="Equation.DSMT4">
                  <p:embed/>
                  <p:pic>
                    <p:nvPicPr>
                      <p:cNvPr id="8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3064608"/>
                        <a:ext cx="306388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155195"/>
              </p:ext>
            </p:extLst>
          </p:nvPr>
        </p:nvGraphicFramePr>
        <p:xfrm>
          <a:off x="3846080" y="3599156"/>
          <a:ext cx="3540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126720" imgH="164880" progId="Equation.DSMT4">
                  <p:embed/>
                </p:oleObj>
              </mc:Choice>
              <mc:Fallback>
                <p:oleObj name="Equation" r:id="rId28" imgW="126720" imgH="164880" progId="Equation.DSMT4">
                  <p:embed/>
                  <p:pic>
                    <p:nvPicPr>
                      <p:cNvPr id="8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080" y="3599156"/>
                        <a:ext cx="35401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493866"/>
              </p:ext>
            </p:extLst>
          </p:nvPr>
        </p:nvGraphicFramePr>
        <p:xfrm>
          <a:off x="3848100" y="4123470"/>
          <a:ext cx="35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126720" imgH="177480" progId="Equation.DSMT4">
                  <p:embed/>
                </p:oleObj>
              </mc:Choice>
              <mc:Fallback>
                <p:oleObj name="Equation" r:id="rId30" imgW="126720" imgH="177480" progId="Equation.DSMT4">
                  <p:embed/>
                  <p:pic>
                    <p:nvPicPr>
                      <p:cNvPr id="9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123470"/>
                        <a:ext cx="354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240962"/>
              </p:ext>
            </p:extLst>
          </p:nvPr>
        </p:nvGraphicFramePr>
        <p:xfrm>
          <a:off x="3856038" y="4674333"/>
          <a:ext cx="319087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91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8" y="4674333"/>
                        <a:ext cx="319087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242473"/>
              </p:ext>
            </p:extLst>
          </p:nvPr>
        </p:nvGraphicFramePr>
        <p:xfrm>
          <a:off x="4541838" y="3602770"/>
          <a:ext cx="276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114120" imgH="177480" progId="Equation.DSMT4">
                  <p:embed/>
                </p:oleObj>
              </mc:Choice>
              <mc:Fallback>
                <p:oleObj name="Equation" r:id="rId34" imgW="114120" imgH="177480" progId="Equation.DSMT4">
                  <p:embed/>
                  <p:pic>
                    <p:nvPicPr>
                      <p:cNvPr id="9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3602770"/>
                        <a:ext cx="27622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725363"/>
              </p:ext>
            </p:extLst>
          </p:nvPr>
        </p:nvGraphicFramePr>
        <p:xfrm>
          <a:off x="4543425" y="4158395"/>
          <a:ext cx="276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114120" imgH="177480" progId="Equation.DSMT4">
                  <p:embed/>
                </p:oleObj>
              </mc:Choice>
              <mc:Fallback>
                <p:oleObj name="Equation" r:id="rId36" imgW="114120" imgH="177480" progId="Equation.DSMT4">
                  <p:embed/>
                  <p:pic>
                    <p:nvPicPr>
                      <p:cNvPr id="9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4158395"/>
                        <a:ext cx="27622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873436"/>
              </p:ext>
            </p:extLst>
          </p:nvPr>
        </p:nvGraphicFramePr>
        <p:xfrm>
          <a:off x="4475595" y="4702185"/>
          <a:ext cx="4000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164880" imgH="164880" progId="Equation.DSMT4">
                  <p:embed/>
                </p:oleObj>
              </mc:Choice>
              <mc:Fallback>
                <p:oleObj name="Equation" r:id="rId38" imgW="164880" imgH="164880" progId="Equation.DSMT4">
                  <p:embed/>
                  <p:pic>
                    <p:nvPicPr>
                      <p:cNvPr id="94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595" y="4702185"/>
                        <a:ext cx="400050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5405648" y="4522357"/>
            <a:ext cx="3039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Plot  the points on the grid</a:t>
            </a:r>
          </a:p>
        </p:txBody>
      </p:sp>
      <p:sp>
        <p:nvSpPr>
          <p:cNvPr id="96" name="Oval 95"/>
          <p:cNvSpPr/>
          <p:nvPr/>
        </p:nvSpPr>
        <p:spPr>
          <a:xfrm>
            <a:off x="526489" y="5167781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7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188253"/>
              </p:ext>
            </p:extLst>
          </p:nvPr>
        </p:nvGraphicFramePr>
        <p:xfrm>
          <a:off x="598488" y="5236308"/>
          <a:ext cx="558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444240" imgH="253800" progId="Equation.DSMT4">
                  <p:embed/>
                </p:oleObj>
              </mc:Choice>
              <mc:Fallback>
                <p:oleObj name="Equation" r:id="rId40" imgW="444240" imgH="253800" progId="Equation.DSMT4">
                  <p:embed/>
                  <p:pic>
                    <p:nvPicPr>
                      <p:cNvPr id="97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5236308"/>
                        <a:ext cx="558800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Oval 97"/>
          <p:cNvSpPr/>
          <p:nvPr/>
        </p:nvSpPr>
        <p:spPr>
          <a:xfrm>
            <a:off x="1205379" y="4170216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52980"/>
              </p:ext>
            </p:extLst>
          </p:nvPr>
        </p:nvGraphicFramePr>
        <p:xfrm>
          <a:off x="1323975" y="4237770"/>
          <a:ext cx="4651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2" imgW="368280" imgH="253800" progId="Equation.DSMT4">
                  <p:embed/>
                </p:oleObj>
              </mc:Choice>
              <mc:Fallback>
                <p:oleObj name="Equation" r:id="rId42" imgW="368280" imgH="253800" progId="Equation.DSMT4">
                  <p:embed/>
                  <p:pic>
                    <p:nvPicPr>
                      <p:cNvPr id="99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4237770"/>
                        <a:ext cx="465138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Oval 99"/>
          <p:cNvSpPr/>
          <p:nvPr/>
        </p:nvSpPr>
        <p:spPr>
          <a:xfrm>
            <a:off x="1856559" y="3228071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1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018317"/>
              </p:ext>
            </p:extLst>
          </p:nvPr>
        </p:nvGraphicFramePr>
        <p:xfrm>
          <a:off x="1976315" y="3295943"/>
          <a:ext cx="4635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4" imgW="368280" imgH="253800" progId="Equation.DSMT4">
                  <p:embed/>
                </p:oleObj>
              </mc:Choice>
              <mc:Fallback>
                <p:oleObj name="Equation" r:id="rId44" imgW="368280" imgH="253800" progId="Equation.DSMT4">
                  <p:embed/>
                  <p:pic>
                    <p:nvPicPr>
                      <p:cNvPr id="101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315" y="3295943"/>
                        <a:ext cx="463550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Oval 101"/>
          <p:cNvSpPr/>
          <p:nvPr/>
        </p:nvSpPr>
        <p:spPr>
          <a:xfrm>
            <a:off x="2507739" y="2272071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3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457589"/>
              </p:ext>
            </p:extLst>
          </p:nvPr>
        </p:nvGraphicFramePr>
        <p:xfrm>
          <a:off x="2634273" y="2340258"/>
          <a:ext cx="4492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6" imgW="355320" imgH="253800" progId="Equation.DSMT4">
                  <p:embed/>
                </p:oleObj>
              </mc:Choice>
              <mc:Fallback>
                <p:oleObj name="Equation" r:id="rId46" imgW="355320" imgH="253800" progId="Equation.DSMT4">
                  <p:embed/>
                  <p:pic>
                    <p:nvPicPr>
                      <p:cNvPr id="103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4273" y="2340258"/>
                        <a:ext cx="449262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Oval 103"/>
          <p:cNvSpPr/>
          <p:nvPr/>
        </p:nvSpPr>
        <p:spPr>
          <a:xfrm>
            <a:off x="3172774" y="1329926"/>
            <a:ext cx="110836" cy="11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5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943405"/>
              </p:ext>
            </p:extLst>
          </p:nvPr>
        </p:nvGraphicFramePr>
        <p:xfrm>
          <a:off x="3296373" y="1383878"/>
          <a:ext cx="5127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8" imgW="406080" imgH="253800" progId="Equation.DSMT4">
                  <p:embed/>
                </p:oleObj>
              </mc:Choice>
              <mc:Fallback>
                <p:oleObj name="Equation" r:id="rId48" imgW="406080" imgH="253800" progId="Equation.DSMT4">
                  <p:embed/>
                  <p:pic>
                    <p:nvPicPr>
                      <p:cNvPr id="105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373" y="1383878"/>
                        <a:ext cx="512762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TextBox 105"/>
          <p:cNvSpPr txBox="1"/>
          <p:nvPr/>
        </p:nvSpPr>
        <p:spPr>
          <a:xfrm>
            <a:off x="5405643" y="4910292"/>
            <a:ext cx="219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Connect the DOTS</a:t>
            </a:r>
          </a:p>
        </p:txBody>
      </p:sp>
      <p:cxnSp>
        <p:nvCxnSpPr>
          <p:cNvPr id="107" name="Straight Connector 106"/>
          <p:cNvCxnSpPr/>
          <p:nvPr/>
        </p:nvCxnSpPr>
        <p:spPr>
          <a:xfrm flipV="1">
            <a:off x="568015" y="1219200"/>
            <a:ext cx="2784785" cy="404553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0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489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95" grpId="0"/>
      <p:bldP spid="96" grpId="0" animBg="1"/>
      <p:bldP spid="98" grpId="0" animBg="1"/>
      <p:bldP spid="100" grpId="0" animBg="1"/>
      <p:bldP spid="102" grpId="0" animBg="1"/>
      <p:bldP spid="104" grpId="0" animBg="1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 noChangeAspect="1"/>
          </p:cNvGrpSpPr>
          <p:nvPr/>
        </p:nvGrpSpPr>
        <p:grpSpPr bwMode="auto">
          <a:xfrm>
            <a:off x="-357188" y="285750"/>
            <a:ext cx="4984751" cy="6070600"/>
            <a:chOff x="275" y="27"/>
            <a:chExt cx="3140" cy="3824"/>
          </a:xfrm>
        </p:grpSpPr>
        <p:sp>
          <p:nvSpPr>
            <p:cNvPr id="3257" name="Line 9"/>
            <p:cNvSpPr>
              <a:spLocks noChangeShapeType="1"/>
            </p:cNvSpPr>
            <p:nvPr/>
          </p:nvSpPr>
          <p:spPr bwMode="auto">
            <a:xfrm>
              <a:off x="725" y="3726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8" name="Line 10"/>
            <p:cNvSpPr>
              <a:spLocks noChangeShapeType="1"/>
            </p:cNvSpPr>
            <p:nvPr/>
          </p:nvSpPr>
          <p:spPr bwMode="auto">
            <a:xfrm>
              <a:off x="725" y="3591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9" name="Line 11"/>
            <p:cNvSpPr>
              <a:spLocks noChangeShapeType="1"/>
            </p:cNvSpPr>
            <p:nvPr/>
          </p:nvSpPr>
          <p:spPr bwMode="auto">
            <a:xfrm>
              <a:off x="725" y="3457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0" name="Line 12"/>
            <p:cNvSpPr>
              <a:spLocks noChangeShapeType="1"/>
            </p:cNvSpPr>
            <p:nvPr/>
          </p:nvSpPr>
          <p:spPr bwMode="auto">
            <a:xfrm>
              <a:off x="725" y="3322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1" name="Line 13"/>
            <p:cNvSpPr>
              <a:spLocks noChangeShapeType="1"/>
            </p:cNvSpPr>
            <p:nvPr/>
          </p:nvSpPr>
          <p:spPr bwMode="auto">
            <a:xfrm>
              <a:off x="725" y="3187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2" name="Line 14"/>
            <p:cNvSpPr>
              <a:spLocks noChangeShapeType="1"/>
            </p:cNvSpPr>
            <p:nvPr/>
          </p:nvSpPr>
          <p:spPr bwMode="auto">
            <a:xfrm>
              <a:off x="725" y="3052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3" name="Line 15"/>
            <p:cNvSpPr>
              <a:spLocks noChangeShapeType="1"/>
            </p:cNvSpPr>
            <p:nvPr/>
          </p:nvSpPr>
          <p:spPr bwMode="auto">
            <a:xfrm>
              <a:off x="725" y="2918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4" name="Line 16"/>
            <p:cNvSpPr>
              <a:spLocks noChangeShapeType="1"/>
            </p:cNvSpPr>
            <p:nvPr/>
          </p:nvSpPr>
          <p:spPr bwMode="auto">
            <a:xfrm>
              <a:off x="725" y="2783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5" name="Line 17"/>
            <p:cNvSpPr>
              <a:spLocks noChangeShapeType="1"/>
            </p:cNvSpPr>
            <p:nvPr/>
          </p:nvSpPr>
          <p:spPr bwMode="auto">
            <a:xfrm>
              <a:off x="725" y="2648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6" name="Line 18"/>
            <p:cNvSpPr>
              <a:spLocks noChangeShapeType="1"/>
            </p:cNvSpPr>
            <p:nvPr/>
          </p:nvSpPr>
          <p:spPr bwMode="auto">
            <a:xfrm>
              <a:off x="725" y="2648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7" name="Line 19"/>
            <p:cNvSpPr>
              <a:spLocks noChangeShapeType="1"/>
            </p:cNvSpPr>
            <p:nvPr/>
          </p:nvSpPr>
          <p:spPr bwMode="auto">
            <a:xfrm>
              <a:off x="725" y="2513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8" name="Line 20"/>
            <p:cNvSpPr>
              <a:spLocks noChangeShapeType="1"/>
            </p:cNvSpPr>
            <p:nvPr/>
          </p:nvSpPr>
          <p:spPr bwMode="auto">
            <a:xfrm>
              <a:off x="725" y="2379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69" name="Line 21"/>
            <p:cNvSpPr>
              <a:spLocks noChangeShapeType="1"/>
            </p:cNvSpPr>
            <p:nvPr/>
          </p:nvSpPr>
          <p:spPr bwMode="auto">
            <a:xfrm>
              <a:off x="725" y="2244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0" name="Line 22"/>
            <p:cNvSpPr>
              <a:spLocks noChangeShapeType="1"/>
            </p:cNvSpPr>
            <p:nvPr/>
          </p:nvSpPr>
          <p:spPr bwMode="auto">
            <a:xfrm>
              <a:off x="725" y="2109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1" name="Line 23"/>
            <p:cNvSpPr>
              <a:spLocks noChangeShapeType="1"/>
            </p:cNvSpPr>
            <p:nvPr/>
          </p:nvSpPr>
          <p:spPr bwMode="auto">
            <a:xfrm>
              <a:off x="725" y="1974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2" name="Line 24"/>
            <p:cNvSpPr>
              <a:spLocks noChangeShapeType="1"/>
            </p:cNvSpPr>
            <p:nvPr/>
          </p:nvSpPr>
          <p:spPr bwMode="auto">
            <a:xfrm>
              <a:off x="725" y="1839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3" name="Line 25"/>
            <p:cNvSpPr>
              <a:spLocks noChangeShapeType="1"/>
            </p:cNvSpPr>
            <p:nvPr/>
          </p:nvSpPr>
          <p:spPr bwMode="auto">
            <a:xfrm>
              <a:off x="725" y="1705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4" name="Line 26"/>
            <p:cNvSpPr>
              <a:spLocks noChangeShapeType="1"/>
            </p:cNvSpPr>
            <p:nvPr/>
          </p:nvSpPr>
          <p:spPr bwMode="auto">
            <a:xfrm>
              <a:off x="725" y="1570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5" name="Line 27"/>
            <p:cNvSpPr>
              <a:spLocks noChangeShapeType="1"/>
            </p:cNvSpPr>
            <p:nvPr/>
          </p:nvSpPr>
          <p:spPr bwMode="auto">
            <a:xfrm>
              <a:off x="720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6" name="Line 28"/>
            <p:cNvSpPr>
              <a:spLocks noChangeShapeType="1"/>
            </p:cNvSpPr>
            <p:nvPr/>
          </p:nvSpPr>
          <p:spPr bwMode="auto">
            <a:xfrm>
              <a:off x="855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7" name="Line 29"/>
            <p:cNvSpPr>
              <a:spLocks noChangeShapeType="1"/>
            </p:cNvSpPr>
            <p:nvPr/>
          </p:nvSpPr>
          <p:spPr bwMode="auto">
            <a:xfrm>
              <a:off x="989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8" name="Line 30"/>
            <p:cNvSpPr>
              <a:spLocks noChangeShapeType="1"/>
            </p:cNvSpPr>
            <p:nvPr/>
          </p:nvSpPr>
          <p:spPr bwMode="auto">
            <a:xfrm>
              <a:off x="1124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79" name="Line 31"/>
            <p:cNvSpPr>
              <a:spLocks noChangeShapeType="1"/>
            </p:cNvSpPr>
            <p:nvPr/>
          </p:nvSpPr>
          <p:spPr bwMode="auto">
            <a:xfrm>
              <a:off x="1259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0" name="Line 32"/>
            <p:cNvSpPr>
              <a:spLocks noChangeShapeType="1"/>
            </p:cNvSpPr>
            <p:nvPr/>
          </p:nvSpPr>
          <p:spPr bwMode="auto">
            <a:xfrm>
              <a:off x="1393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1" name="Line 33"/>
            <p:cNvSpPr>
              <a:spLocks noChangeShapeType="1"/>
            </p:cNvSpPr>
            <p:nvPr/>
          </p:nvSpPr>
          <p:spPr bwMode="auto">
            <a:xfrm>
              <a:off x="1528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2" name="Line 34"/>
            <p:cNvSpPr>
              <a:spLocks noChangeShapeType="1"/>
            </p:cNvSpPr>
            <p:nvPr/>
          </p:nvSpPr>
          <p:spPr bwMode="auto">
            <a:xfrm>
              <a:off x="1663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3" name="Line 35"/>
            <p:cNvSpPr>
              <a:spLocks noChangeShapeType="1"/>
            </p:cNvSpPr>
            <p:nvPr/>
          </p:nvSpPr>
          <p:spPr bwMode="auto">
            <a:xfrm>
              <a:off x="1798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4" name="Line 36"/>
            <p:cNvSpPr>
              <a:spLocks noChangeShapeType="1"/>
            </p:cNvSpPr>
            <p:nvPr/>
          </p:nvSpPr>
          <p:spPr bwMode="auto">
            <a:xfrm>
              <a:off x="1932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5" name="Line 37"/>
            <p:cNvSpPr>
              <a:spLocks noChangeShapeType="1"/>
            </p:cNvSpPr>
            <p:nvPr/>
          </p:nvSpPr>
          <p:spPr bwMode="auto">
            <a:xfrm>
              <a:off x="2067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6" name="Line 38"/>
            <p:cNvSpPr>
              <a:spLocks noChangeShapeType="1"/>
            </p:cNvSpPr>
            <p:nvPr/>
          </p:nvSpPr>
          <p:spPr bwMode="auto">
            <a:xfrm>
              <a:off x="2067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7" name="Line 39"/>
            <p:cNvSpPr>
              <a:spLocks noChangeShapeType="1"/>
            </p:cNvSpPr>
            <p:nvPr/>
          </p:nvSpPr>
          <p:spPr bwMode="auto">
            <a:xfrm>
              <a:off x="2202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8" name="Line 40"/>
            <p:cNvSpPr>
              <a:spLocks noChangeShapeType="1"/>
            </p:cNvSpPr>
            <p:nvPr/>
          </p:nvSpPr>
          <p:spPr bwMode="auto">
            <a:xfrm>
              <a:off x="2336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89" name="Line 41"/>
            <p:cNvSpPr>
              <a:spLocks noChangeShapeType="1"/>
            </p:cNvSpPr>
            <p:nvPr/>
          </p:nvSpPr>
          <p:spPr bwMode="auto">
            <a:xfrm>
              <a:off x="2471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0" name="Line 42"/>
            <p:cNvSpPr>
              <a:spLocks noChangeShapeType="1"/>
            </p:cNvSpPr>
            <p:nvPr/>
          </p:nvSpPr>
          <p:spPr bwMode="auto">
            <a:xfrm>
              <a:off x="2606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1" name="Line 43"/>
            <p:cNvSpPr>
              <a:spLocks noChangeShapeType="1"/>
            </p:cNvSpPr>
            <p:nvPr/>
          </p:nvSpPr>
          <p:spPr bwMode="auto">
            <a:xfrm>
              <a:off x="2740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2" name="Line 44"/>
            <p:cNvSpPr>
              <a:spLocks noChangeShapeType="1"/>
            </p:cNvSpPr>
            <p:nvPr/>
          </p:nvSpPr>
          <p:spPr bwMode="auto">
            <a:xfrm>
              <a:off x="2875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3" name="Line 45"/>
            <p:cNvSpPr>
              <a:spLocks noChangeShapeType="1"/>
            </p:cNvSpPr>
            <p:nvPr/>
          </p:nvSpPr>
          <p:spPr bwMode="auto">
            <a:xfrm>
              <a:off x="3010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4" name="Line 46"/>
            <p:cNvSpPr>
              <a:spLocks noChangeShapeType="1"/>
            </p:cNvSpPr>
            <p:nvPr/>
          </p:nvSpPr>
          <p:spPr bwMode="auto">
            <a:xfrm>
              <a:off x="3145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5" name="Line 47"/>
            <p:cNvSpPr>
              <a:spLocks noChangeShapeType="1"/>
            </p:cNvSpPr>
            <p:nvPr/>
          </p:nvSpPr>
          <p:spPr bwMode="auto">
            <a:xfrm>
              <a:off x="3279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6" name="Line 48"/>
            <p:cNvSpPr>
              <a:spLocks noChangeShapeType="1"/>
            </p:cNvSpPr>
            <p:nvPr/>
          </p:nvSpPr>
          <p:spPr bwMode="auto">
            <a:xfrm>
              <a:off x="3414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7" name="Line 49"/>
            <p:cNvSpPr>
              <a:spLocks noChangeShapeType="1"/>
            </p:cNvSpPr>
            <p:nvPr/>
          </p:nvSpPr>
          <p:spPr bwMode="auto">
            <a:xfrm>
              <a:off x="725" y="2648"/>
              <a:ext cx="268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8" name="Freeform 50"/>
            <p:cNvSpPr>
              <a:spLocks/>
            </p:cNvSpPr>
            <p:nvPr/>
          </p:nvSpPr>
          <p:spPr bwMode="auto">
            <a:xfrm>
              <a:off x="3376" y="2614"/>
              <a:ext cx="33" cy="68"/>
            </a:xfrm>
            <a:custGeom>
              <a:avLst/>
              <a:gdLst>
                <a:gd name="T0" fmla="*/ 0 w 33"/>
                <a:gd name="T1" fmla="*/ 0 h 68"/>
                <a:gd name="T2" fmla="*/ 33 w 33"/>
                <a:gd name="T3" fmla="*/ 34 h 68"/>
                <a:gd name="T4" fmla="*/ 0 w 33"/>
                <a:gd name="T5" fmla="*/ 68 h 68"/>
                <a:gd name="T6" fmla="*/ 0 w 33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8"/>
                <a:gd name="T14" fmla="*/ 33 w 33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8">
                  <a:moveTo>
                    <a:pt x="0" y="0"/>
                  </a:moveTo>
                  <a:lnTo>
                    <a:pt x="33" y="34"/>
                  </a:lnTo>
                  <a:lnTo>
                    <a:pt x="0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299" name="Line 51"/>
            <p:cNvSpPr>
              <a:spLocks noChangeShapeType="1"/>
            </p:cNvSpPr>
            <p:nvPr/>
          </p:nvSpPr>
          <p:spPr bwMode="auto">
            <a:xfrm>
              <a:off x="720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0" name="Line 52"/>
            <p:cNvSpPr>
              <a:spLocks noChangeShapeType="1"/>
            </p:cNvSpPr>
            <p:nvPr/>
          </p:nvSpPr>
          <p:spPr bwMode="auto">
            <a:xfrm>
              <a:off x="855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1" name="Line 53"/>
            <p:cNvSpPr>
              <a:spLocks noChangeShapeType="1"/>
            </p:cNvSpPr>
            <p:nvPr/>
          </p:nvSpPr>
          <p:spPr bwMode="auto">
            <a:xfrm>
              <a:off x="989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2" name="Line 54"/>
            <p:cNvSpPr>
              <a:spLocks noChangeShapeType="1"/>
            </p:cNvSpPr>
            <p:nvPr/>
          </p:nvSpPr>
          <p:spPr bwMode="auto">
            <a:xfrm>
              <a:off x="1124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3" name="Line 55"/>
            <p:cNvSpPr>
              <a:spLocks noChangeShapeType="1"/>
            </p:cNvSpPr>
            <p:nvPr/>
          </p:nvSpPr>
          <p:spPr bwMode="auto">
            <a:xfrm>
              <a:off x="1259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4" name="Line 56"/>
            <p:cNvSpPr>
              <a:spLocks noChangeShapeType="1"/>
            </p:cNvSpPr>
            <p:nvPr/>
          </p:nvSpPr>
          <p:spPr bwMode="auto">
            <a:xfrm>
              <a:off x="1393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5" name="Line 57"/>
            <p:cNvSpPr>
              <a:spLocks noChangeShapeType="1"/>
            </p:cNvSpPr>
            <p:nvPr/>
          </p:nvSpPr>
          <p:spPr bwMode="auto">
            <a:xfrm>
              <a:off x="1528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6" name="Line 58"/>
            <p:cNvSpPr>
              <a:spLocks noChangeShapeType="1"/>
            </p:cNvSpPr>
            <p:nvPr/>
          </p:nvSpPr>
          <p:spPr bwMode="auto">
            <a:xfrm>
              <a:off x="1663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7" name="Line 59"/>
            <p:cNvSpPr>
              <a:spLocks noChangeShapeType="1"/>
            </p:cNvSpPr>
            <p:nvPr/>
          </p:nvSpPr>
          <p:spPr bwMode="auto">
            <a:xfrm>
              <a:off x="1798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8" name="Line 60"/>
            <p:cNvSpPr>
              <a:spLocks noChangeShapeType="1"/>
            </p:cNvSpPr>
            <p:nvPr/>
          </p:nvSpPr>
          <p:spPr bwMode="auto">
            <a:xfrm>
              <a:off x="1932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09" name="Line 61"/>
            <p:cNvSpPr>
              <a:spLocks noChangeShapeType="1"/>
            </p:cNvSpPr>
            <p:nvPr/>
          </p:nvSpPr>
          <p:spPr bwMode="auto">
            <a:xfrm>
              <a:off x="2067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0" name="Line 62"/>
            <p:cNvSpPr>
              <a:spLocks noChangeShapeType="1"/>
            </p:cNvSpPr>
            <p:nvPr/>
          </p:nvSpPr>
          <p:spPr bwMode="auto">
            <a:xfrm>
              <a:off x="2202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1" name="Line 63"/>
            <p:cNvSpPr>
              <a:spLocks noChangeShapeType="1"/>
            </p:cNvSpPr>
            <p:nvPr/>
          </p:nvSpPr>
          <p:spPr bwMode="auto">
            <a:xfrm>
              <a:off x="2336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2" name="Line 64"/>
            <p:cNvSpPr>
              <a:spLocks noChangeShapeType="1"/>
            </p:cNvSpPr>
            <p:nvPr/>
          </p:nvSpPr>
          <p:spPr bwMode="auto">
            <a:xfrm>
              <a:off x="2471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3" name="Line 65"/>
            <p:cNvSpPr>
              <a:spLocks noChangeShapeType="1"/>
            </p:cNvSpPr>
            <p:nvPr/>
          </p:nvSpPr>
          <p:spPr bwMode="auto">
            <a:xfrm>
              <a:off x="2606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4" name="Line 66"/>
            <p:cNvSpPr>
              <a:spLocks noChangeShapeType="1"/>
            </p:cNvSpPr>
            <p:nvPr/>
          </p:nvSpPr>
          <p:spPr bwMode="auto">
            <a:xfrm>
              <a:off x="2740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5" name="Line 67"/>
            <p:cNvSpPr>
              <a:spLocks noChangeShapeType="1"/>
            </p:cNvSpPr>
            <p:nvPr/>
          </p:nvSpPr>
          <p:spPr bwMode="auto">
            <a:xfrm>
              <a:off x="2875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6" name="Line 68"/>
            <p:cNvSpPr>
              <a:spLocks noChangeShapeType="1"/>
            </p:cNvSpPr>
            <p:nvPr/>
          </p:nvSpPr>
          <p:spPr bwMode="auto">
            <a:xfrm>
              <a:off x="3010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7" name="Line 69"/>
            <p:cNvSpPr>
              <a:spLocks noChangeShapeType="1"/>
            </p:cNvSpPr>
            <p:nvPr/>
          </p:nvSpPr>
          <p:spPr bwMode="auto">
            <a:xfrm>
              <a:off x="3145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8" name="Line 70"/>
            <p:cNvSpPr>
              <a:spLocks noChangeShapeType="1"/>
            </p:cNvSpPr>
            <p:nvPr/>
          </p:nvSpPr>
          <p:spPr bwMode="auto">
            <a:xfrm>
              <a:off x="3279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19" name="Line 71"/>
            <p:cNvSpPr>
              <a:spLocks noChangeShapeType="1"/>
            </p:cNvSpPr>
            <p:nvPr/>
          </p:nvSpPr>
          <p:spPr bwMode="auto">
            <a:xfrm>
              <a:off x="3414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0" name="Line 72"/>
            <p:cNvSpPr>
              <a:spLocks noChangeShapeType="1"/>
            </p:cNvSpPr>
            <p:nvPr/>
          </p:nvSpPr>
          <p:spPr bwMode="auto">
            <a:xfrm flipV="1">
              <a:off x="2067" y="1445"/>
              <a:ext cx="1" cy="240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1" name="Freeform 73"/>
            <p:cNvSpPr>
              <a:spLocks/>
            </p:cNvSpPr>
            <p:nvPr/>
          </p:nvSpPr>
          <p:spPr bwMode="auto">
            <a:xfrm>
              <a:off x="2033" y="1445"/>
              <a:ext cx="68" cy="34"/>
            </a:xfrm>
            <a:custGeom>
              <a:avLst/>
              <a:gdLst>
                <a:gd name="T0" fmla="*/ 68 w 68"/>
                <a:gd name="T1" fmla="*/ 34 h 34"/>
                <a:gd name="T2" fmla="*/ 34 w 68"/>
                <a:gd name="T3" fmla="*/ 0 h 34"/>
                <a:gd name="T4" fmla="*/ 0 w 68"/>
                <a:gd name="T5" fmla="*/ 34 h 34"/>
                <a:gd name="T6" fmla="*/ 68 w 68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34"/>
                <a:gd name="T14" fmla="*/ 68 w 68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34">
                  <a:moveTo>
                    <a:pt x="68" y="34"/>
                  </a:moveTo>
                  <a:lnTo>
                    <a:pt x="34" y="0"/>
                  </a:lnTo>
                  <a:lnTo>
                    <a:pt x="0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322" name="Line 74"/>
            <p:cNvSpPr>
              <a:spLocks noChangeShapeType="1"/>
            </p:cNvSpPr>
            <p:nvPr/>
          </p:nvSpPr>
          <p:spPr bwMode="auto">
            <a:xfrm>
              <a:off x="2043" y="3726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3" name="Line 75"/>
            <p:cNvSpPr>
              <a:spLocks noChangeShapeType="1"/>
            </p:cNvSpPr>
            <p:nvPr/>
          </p:nvSpPr>
          <p:spPr bwMode="auto">
            <a:xfrm>
              <a:off x="2043" y="3591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4" name="Line 76"/>
            <p:cNvSpPr>
              <a:spLocks noChangeShapeType="1"/>
            </p:cNvSpPr>
            <p:nvPr/>
          </p:nvSpPr>
          <p:spPr bwMode="auto">
            <a:xfrm>
              <a:off x="2043" y="3457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5" name="Line 77"/>
            <p:cNvSpPr>
              <a:spLocks noChangeShapeType="1"/>
            </p:cNvSpPr>
            <p:nvPr/>
          </p:nvSpPr>
          <p:spPr bwMode="auto">
            <a:xfrm>
              <a:off x="2043" y="3322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6" name="Line 78"/>
            <p:cNvSpPr>
              <a:spLocks noChangeShapeType="1"/>
            </p:cNvSpPr>
            <p:nvPr/>
          </p:nvSpPr>
          <p:spPr bwMode="auto">
            <a:xfrm>
              <a:off x="2043" y="3187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7" name="Line 79"/>
            <p:cNvSpPr>
              <a:spLocks noChangeShapeType="1"/>
            </p:cNvSpPr>
            <p:nvPr/>
          </p:nvSpPr>
          <p:spPr bwMode="auto">
            <a:xfrm>
              <a:off x="2043" y="3052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8" name="Line 80"/>
            <p:cNvSpPr>
              <a:spLocks noChangeShapeType="1"/>
            </p:cNvSpPr>
            <p:nvPr/>
          </p:nvSpPr>
          <p:spPr bwMode="auto">
            <a:xfrm>
              <a:off x="2043" y="2918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29" name="Line 81"/>
            <p:cNvSpPr>
              <a:spLocks noChangeShapeType="1"/>
            </p:cNvSpPr>
            <p:nvPr/>
          </p:nvSpPr>
          <p:spPr bwMode="auto">
            <a:xfrm>
              <a:off x="2043" y="2783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0" name="Line 82"/>
            <p:cNvSpPr>
              <a:spLocks noChangeShapeType="1"/>
            </p:cNvSpPr>
            <p:nvPr/>
          </p:nvSpPr>
          <p:spPr bwMode="auto">
            <a:xfrm>
              <a:off x="2043" y="2648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1" name="Line 83"/>
            <p:cNvSpPr>
              <a:spLocks noChangeShapeType="1"/>
            </p:cNvSpPr>
            <p:nvPr/>
          </p:nvSpPr>
          <p:spPr bwMode="auto">
            <a:xfrm>
              <a:off x="2043" y="2513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2" name="Line 84"/>
            <p:cNvSpPr>
              <a:spLocks noChangeShapeType="1"/>
            </p:cNvSpPr>
            <p:nvPr/>
          </p:nvSpPr>
          <p:spPr bwMode="auto">
            <a:xfrm>
              <a:off x="2043" y="2379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3" name="Line 85"/>
            <p:cNvSpPr>
              <a:spLocks noChangeShapeType="1"/>
            </p:cNvSpPr>
            <p:nvPr/>
          </p:nvSpPr>
          <p:spPr bwMode="auto">
            <a:xfrm>
              <a:off x="2043" y="2244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4" name="Line 86"/>
            <p:cNvSpPr>
              <a:spLocks noChangeShapeType="1"/>
            </p:cNvSpPr>
            <p:nvPr/>
          </p:nvSpPr>
          <p:spPr bwMode="auto">
            <a:xfrm>
              <a:off x="2043" y="2109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5" name="Line 87"/>
            <p:cNvSpPr>
              <a:spLocks noChangeShapeType="1"/>
            </p:cNvSpPr>
            <p:nvPr/>
          </p:nvSpPr>
          <p:spPr bwMode="auto">
            <a:xfrm>
              <a:off x="2043" y="1974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6" name="Line 88"/>
            <p:cNvSpPr>
              <a:spLocks noChangeShapeType="1"/>
            </p:cNvSpPr>
            <p:nvPr/>
          </p:nvSpPr>
          <p:spPr bwMode="auto">
            <a:xfrm>
              <a:off x="2043" y="1839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7" name="Line 89"/>
            <p:cNvSpPr>
              <a:spLocks noChangeShapeType="1"/>
            </p:cNvSpPr>
            <p:nvPr/>
          </p:nvSpPr>
          <p:spPr bwMode="auto">
            <a:xfrm>
              <a:off x="2043" y="1705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38" name="Line 90"/>
            <p:cNvSpPr>
              <a:spLocks noChangeShapeType="1"/>
            </p:cNvSpPr>
            <p:nvPr/>
          </p:nvSpPr>
          <p:spPr bwMode="auto">
            <a:xfrm>
              <a:off x="275" y="27"/>
              <a:ext cx="11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10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CA" dirty="0">
                <a:solidFill>
                  <a:srgbClr val="7B9899"/>
                </a:solidFill>
              </a:rPr>
              <a:t>III) What is a Line Made of?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85838"/>
            <a:ext cx="7772400" cy="1071562"/>
          </a:xfrm>
        </p:spPr>
        <p:txBody>
          <a:bodyPr/>
          <a:lstStyle/>
          <a:p>
            <a:pPr eaLnBrk="1" hangingPunct="1"/>
            <a:r>
              <a:rPr lang="en-CA" dirty="0"/>
              <a:t>A line is actually made of many points </a:t>
            </a:r>
            <a:br>
              <a:rPr lang="en-CA" dirty="0"/>
            </a:br>
            <a:r>
              <a:rPr lang="en-CA" dirty="0"/>
              <a:t>(dots) that satisfy the equation.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429250" y="3214688"/>
          <a:ext cx="17510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30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3214688"/>
                        <a:ext cx="17510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5"/>
          <p:cNvGraphicFramePr>
            <a:graphicFrameLocks noChangeAspect="1"/>
          </p:cNvGraphicFramePr>
          <p:nvPr/>
        </p:nvGraphicFramePr>
        <p:xfrm>
          <a:off x="7215188" y="785813"/>
          <a:ext cx="1600200" cy="579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838080" imgH="3035160" progId="Equation.DSMT4">
                  <p:embed/>
                </p:oleObj>
              </mc:Choice>
              <mc:Fallback>
                <p:oleObj name="Equation" r:id="rId6" imgW="838080" imgH="3035160" progId="Equation.DSMT4">
                  <p:embed/>
                  <p:pic>
                    <p:nvPicPr>
                      <p:cNvPr id="8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785813"/>
                        <a:ext cx="1600200" cy="579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6"/>
          <p:cNvGraphicFramePr>
            <a:graphicFrameLocks noChangeAspect="1"/>
          </p:cNvGraphicFramePr>
          <p:nvPr/>
        </p:nvGraphicFramePr>
        <p:xfrm>
          <a:off x="8261350" y="1428750"/>
          <a:ext cx="3540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8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1350" y="1428750"/>
                        <a:ext cx="3540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8258175" y="1895475"/>
          <a:ext cx="3556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174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8175" y="1895475"/>
                        <a:ext cx="35560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8329613" y="2346325"/>
          <a:ext cx="21272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174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9613" y="2346325"/>
                        <a:ext cx="212725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8280400" y="2824163"/>
          <a:ext cx="2365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174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2824163"/>
                        <a:ext cx="23653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8280400" y="3335338"/>
          <a:ext cx="2365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126720" imgH="164880" progId="Equation.DSMT4">
                  <p:embed/>
                </p:oleObj>
              </mc:Choice>
              <mc:Fallback>
                <p:oleObj name="Equation" r:id="rId16" imgW="126720" imgH="164880" progId="Equation.DSMT4">
                  <p:embed/>
                  <p:pic>
                    <p:nvPicPr>
                      <p:cNvPr id="174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3335338"/>
                        <a:ext cx="236538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8280400" y="3786188"/>
          <a:ext cx="2365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174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3786188"/>
                        <a:ext cx="236538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8280400" y="4252913"/>
          <a:ext cx="2365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126720" imgH="177480" progId="Equation.DSMT4">
                  <p:embed/>
                </p:oleObj>
              </mc:Choice>
              <mc:Fallback>
                <p:oleObj name="Equation" r:id="rId20" imgW="126720" imgH="177480" progId="Equation.DSMT4">
                  <p:embed/>
                  <p:pic>
                    <p:nvPicPr>
                      <p:cNvPr id="174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4252913"/>
                        <a:ext cx="23653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8197850" y="4714875"/>
          <a:ext cx="401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215640" imgH="164880" progId="Equation.DSMT4">
                  <p:embed/>
                </p:oleObj>
              </mc:Choice>
              <mc:Fallback>
                <p:oleObj name="Equation" r:id="rId22" imgW="215640" imgH="164880" progId="Equation.DSMT4">
                  <p:embed/>
                  <p:pic>
                    <p:nvPicPr>
                      <p:cNvPr id="174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7850" y="4714875"/>
                        <a:ext cx="401638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8197850" y="5192713"/>
          <a:ext cx="401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215640" imgH="164880" progId="Equation.DSMT4">
                  <p:embed/>
                </p:oleObj>
              </mc:Choice>
              <mc:Fallback>
                <p:oleObj name="Equation" r:id="rId24" imgW="215640" imgH="164880" progId="Equation.DSMT4">
                  <p:embed/>
                  <p:pic>
                    <p:nvPicPr>
                      <p:cNvPr id="1742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7850" y="5192713"/>
                        <a:ext cx="401638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8197850" y="5681663"/>
          <a:ext cx="4016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215640" imgH="177480" progId="Equation.DSMT4">
                  <p:embed/>
                </p:oleObj>
              </mc:Choice>
              <mc:Fallback>
                <p:oleObj name="Equation" r:id="rId26" imgW="215640" imgH="177480" progId="Equation.DSMT4">
                  <p:embed/>
                  <p:pic>
                    <p:nvPicPr>
                      <p:cNvPr id="174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7850" y="5681663"/>
                        <a:ext cx="40163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8197850" y="6110288"/>
          <a:ext cx="4016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215640" imgH="177480" progId="Equation.DSMT4">
                  <p:embed/>
                </p:oleObj>
              </mc:Choice>
              <mc:Fallback>
                <p:oleObj name="Equation" r:id="rId28" imgW="215640" imgH="177480" progId="Equation.DSMT4">
                  <p:embed/>
                  <p:pic>
                    <p:nvPicPr>
                      <p:cNvPr id="1742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7850" y="6110288"/>
                        <a:ext cx="40163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Oval 99"/>
          <p:cNvSpPr/>
          <p:nvPr/>
        </p:nvSpPr>
        <p:spPr>
          <a:xfrm>
            <a:off x="1166813" y="2713038"/>
            <a:ext cx="71437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2" name="Oval 101"/>
          <p:cNvSpPr/>
          <p:nvPr/>
        </p:nvSpPr>
        <p:spPr>
          <a:xfrm>
            <a:off x="1595438" y="3136900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" name="Oval 102"/>
          <p:cNvSpPr/>
          <p:nvPr/>
        </p:nvSpPr>
        <p:spPr>
          <a:xfrm>
            <a:off x="2024063" y="3554413"/>
            <a:ext cx="71437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2452688" y="3983038"/>
            <a:ext cx="71437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2881313" y="4411663"/>
            <a:ext cx="71437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3309938" y="4851400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7" name="Oval 106"/>
          <p:cNvSpPr/>
          <p:nvPr/>
        </p:nvSpPr>
        <p:spPr>
          <a:xfrm>
            <a:off x="3738563" y="5280025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8" name="Oval 107"/>
          <p:cNvSpPr/>
          <p:nvPr/>
        </p:nvSpPr>
        <p:spPr>
          <a:xfrm>
            <a:off x="4168775" y="5699125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9" name="Oval 108"/>
          <p:cNvSpPr/>
          <p:nvPr/>
        </p:nvSpPr>
        <p:spPr>
          <a:xfrm>
            <a:off x="4597400" y="6116638"/>
            <a:ext cx="71438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0" name="Content Placeholder 2"/>
          <p:cNvSpPr txBox="1">
            <a:spLocks/>
          </p:cNvSpPr>
          <p:nvPr/>
        </p:nvSpPr>
        <p:spPr bwMode="auto">
          <a:xfrm>
            <a:off x="285750" y="909637"/>
            <a:ext cx="77724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CA" sz="2700" dirty="0">
                <a:latin typeface="+mn-lt"/>
              </a:rPr>
              <a:t>If you zoom into a graph, you see a lot </a:t>
            </a:r>
            <a:br>
              <a:rPr lang="en-CA" sz="2700" dirty="0">
                <a:latin typeface="+mn-lt"/>
              </a:rPr>
            </a:br>
            <a:r>
              <a:rPr lang="en-CA" sz="2700" dirty="0">
                <a:latin typeface="+mn-lt"/>
              </a:rPr>
              <a:t>of tiny points that “line up” together 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2190750" y="3867150"/>
            <a:ext cx="1047750" cy="69532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88"/>
          <p:cNvGrpSpPr>
            <a:grpSpLocks noChangeAspect="1"/>
          </p:cNvGrpSpPr>
          <p:nvPr/>
        </p:nvGrpSpPr>
        <p:grpSpPr bwMode="auto">
          <a:xfrm>
            <a:off x="381000" y="2457450"/>
            <a:ext cx="4286250" cy="4019550"/>
            <a:chOff x="-192" y="543"/>
            <a:chExt cx="6144" cy="3234"/>
          </a:xfrm>
        </p:grpSpPr>
        <p:sp>
          <p:nvSpPr>
            <p:cNvPr id="3192" name="AutoShape 87"/>
            <p:cNvSpPr>
              <a:spLocks noChangeAspect="1" noChangeArrowheads="1" noTextEdit="1"/>
            </p:cNvSpPr>
            <p:nvPr/>
          </p:nvSpPr>
          <p:spPr bwMode="auto">
            <a:xfrm>
              <a:off x="-192" y="549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Rectangle 89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4" name="Line 90"/>
            <p:cNvSpPr>
              <a:spLocks noChangeShapeType="1"/>
            </p:cNvSpPr>
            <p:nvPr/>
          </p:nvSpPr>
          <p:spPr bwMode="auto">
            <a:xfrm flipV="1">
              <a:off x="-4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Line 91"/>
            <p:cNvSpPr>
              <a:spLocks noChangeShapeType="1"/>
            </p:cNvSpPr>
            <p:nvPr/>
          </p:nvSpPr>
          <p:spPr bwMode="auto">
            <a:xfrm flipV="1">
              <a:off x="-3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6" name="Line 92"/>
            <p:cNvSpPr>
              <a:spLocks noChangeShapeType="1"/>
            </p:cNvSpPr>
            <p:nvPr/>
          </p:nvSpPr>
          <p:spPr bwMode="auto">
            <a:xfrm flipV="1">
              <a:off x="69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Line 93"/>
            <p:cNvSpPr>
              <a:spLocks noChangeShapeType="1"/>
            </p:cNvSpPr>
            <p:nvPr/>
          </p:nvSpPr>
          <p:spPr bwMode="auto">
            <a:xfrm flipV="1">
              <a:off x="69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8" name="Line 94"/>
            <p:cNvSpPr>
              <a:spLocks noChangeShapeType="1"/>
            </p:cNvSpPr>
            <p:nvPr/>
          </p:nvSpPr>
          <p:spPr bwMode="auto">
            <a:xfrm flipV="1">
              <a:off x="214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Line 95"/>
            <p:cNvSpPr>
              <a:spLocks noChangeShapeType="1"/>
            </p:cNvSpPr>
            <p:nvPr/>
          </p:nvSpPr>
          <p:spPr bwMode="auto">
            <a:xfrm flipV="1">
              <a:off x="215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0" name="Line 96"/>
            <p:cNvSpPr>
              <a:spLocks noChangeShapeType="1"/>
            </p:cNvSpPr>
            <p:nvPr/>
          </p:nvSpPr>
          <p:spPr bwMode="auto">
            <a:xfrm flipV="1">
              <a:off x="287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Line 97"/>
            <p:cNvSpPr>
              <a:spLocks noChangeShapeType="1"/>
            </p:cNvSpPr>
            <p:nvPr/>
          </p:nvSpPr>
          <p:spPr bwMode="auto">
            <a:xfrm flipV="1">
              <a:off x="288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2" name="Line 98"/>
            <p:cNvSpPr>
              <a:spLocks noChangeShapeType="1"/>
            </p:cNvSpPr>
            <p:nvPr/>
          </p:nvSpPr>
          <p:spPr bwMode="auto">
            <a:xfrm flipV="1">
              <a:off x="360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Line 99"/>
            <p:cNvSpPr>
              <a:spLocks noChangeShapeType="1"/>
            </p:cNvSpPr>
            <p:nvPr/>
          </p:nvSpPr>
          <p:spPr bwMode="auto">
            <a:xfrm flipV="1">
              <a:off x="360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4" name="Line 100"/>
            <p:cNvSpPr>
              <a:spLocks noChangeShapeType="1"/>
            </p:cNvSpPr>
            <p:nvPr/>
          </p:nvSpPr>
          <p:spPr bwMode="auto">
            <a:xfrm flipV="1">
              <a:off x="433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Line 101"/>
            <p:cNvSpPr>
              <a:spLocks noChangeShapeType="1"/>
            </p:cNvSpPr>
            <p:nvPr/>
          </p:nvSpPr>
          <p:spPr bwMode="auto">
            <a:xfrm flipV="1">
              <a:off x="433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6" name="Line 102"/>
            <p:cNvSpPr>
              <a:spLocks noChangeShapeType="1"/>
            </p:cNvSpPr>
            <p:nvPr/>
          </p:nvSpPr>
          <p:spPr bwMode="auto">
            <a:xfrm flipV="1">
              <a:off x="505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Line 103"/>
            <p:cNvSpPr>
              <a:spLocks noChangeShapeType="1"/>
            </p:cNvSpPr>
            <p:nvPr/>
          </p:nvSpPr>
          <p:spPr bwMode="auto">
            <a:xfrm flipV="1">
              <a:off x="506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Line 104"/>
            <p:cNvSpPr>
              <a:spLocks noChangeShapeType="1"/>
            </p:cNvSpPr>
            <p:nvPr/>
          </p:nvSpPr>
          <p:spPr bwMode="auto">
            <a:xfrm flipV="1">
              <a:off x="579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09" name="Line 105"/>
            <p:cNvSpPr>
              <a:spLocks noChangeShapeType="1"/>
            </p:cNvSpPr>
            <p:nvPr/>
          </p:nvSpPr>
          <p:spPr bwMode="auto">
            <a:xfrm flipV="1">
              <a:off x="579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Line 106"/>
            <p:cNvSpPr>
              <a:spLocks noChangeShapeType="1"/>
            </p:cNvSpPr>
            <p:nvPr/>
          </p:nvSpPr>
          <p:spPr bwMode="auto">
            <a:xfrm>
              <a:off x="-180" y="36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Line 107"/>
            <p:cNvSpPr>
              <a:spLocks noChangeShapeType="1"/>
            </p:cNvSpPr>
            <p:nvPr/>
          </p:nvSpPr>
          <p:spPr bwMode="auto">
            <a:xfrm>
              <a:off x="-180" y="368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Line 108"/>
            <p:cNvSpPr>
              <a:spLocks noChangeShapeType="1"/>
            </p:cNvSpPr>
            <p:nvPr/>
          </p:nvSpPr>
          <p:spPr bwMode="auto">
            <a:xfrm>
              <a:off x="-180" y="32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Line 109"/>
            <p:cNvSpPr>
              <a:spLocks noChangeShapeType="1"/>
            </p:cNvSpPr>
            <p:nvPr/>
          </p:nvSpPr>
          <p:spPr bwMode="auto">
            <a:xfrm>
              <a:off x="-180" y="33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4" name="Line 110"/>
            <p:cNvSpPr>
              <a:spLocks noChangeShapeType="1"/>
            </p:cNvSpPr>
            <p:nvPr/>
          </p:nvSpPr>
          <p:spPr bwMode="auto">
            <a:xfrm>
              <a:off x="-180" y="253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5" name="Line 111"/>
            <p:cNvSpPr>
              <a:spLocks noChangeShapeType="1"/>
            </p:cNvSpPr>
            <p:nvPr/>
          </p:nvSpPr>
          <p:spPr bwMode="auto">
            <a:xfrm>
              <a:off x="-180" y="254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6" name="Line 112"/>
            <p:cNvSpPr>
              <a:spLocks noChangeShapeType="1"/>
            </p:cNvSpPr>
            <p:nvPr/>
          </p:nvSpPr>
          <p:spPr bwMode="auto">
            <a:xfrm>
              <a:off x="-180" y="21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113"/>
            <p:cNvSpPr>
              <a:spLocks noChangeShapeType="1"/>
            </p:cNvSpPr>
            <p:nvPr/>
          </p:nvSpPr>
          <p:spPr bwMode="auto">
            <a:xfrm>
              <a:off x="-180" y="21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Line 114"/>
            <p:cNvSpPr>
              <a:spLocks noChangeShapeType="1"/>
            </p:cNvSpPr>
            <p:nvPr/>
          </p:nvSpPr>
          <p:spPr bwMode="auto">
            <a:xfrm>
              <a:off x="-180" y="177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19" name="Line 115"/>
            <p:cNvSpPr>
              <a:spLocks noChangeShapeType="1"/>
            </p:cNvSpPr>
            <p:nvPr/>
          </p:nvSpPr>
          <p:spPr bwMode="auto">
            <a:xfrm>
              <a:off x="-180" y="17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0" name="Line 116"/>
            <p:cNvSpPr>
              <a:spLocks noChangeShapeType="1"/>
            </p:cNvSpPr>
            <p:nvPr/>
          </p:nvSpPr>
          <p:spPr bwMode="auto">
            <a:xfrm>
              <a:off x="-180" y="139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1" name="Line 117"/>
            <p:cNvSpPr>
              <a:spLocks noChangeShapeType="1"/>
            </p:cNvSpPr>
            <p:nvPr/>
          </p:nvSpPr>
          <p:spPr bwMode="auto">
            <a:xfrm>
              <a:off x="-180" y="140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2" name="Line 118"/>
            <p:cNvSpPr>
              <a:spLocks noChangeShapeType="1"/>
            </p:cNvSpPr>
            <p:nvPr/>
          </p:nvSpPr>
          <p:spPr bwMode="auto">
            <a:xfrm>
              <a:off x="-180" y="101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3" name="Line 119"/>
            <p:cNvSpPr>
              <a:spLocks noChangeShapeType="1"/>
            </p:cNvSpPr>
            <p:nvPr/>
          </p:nvSpPr>
          <p:spPr bwMode="auto">
            <a:xfrm>
              <a:off x="-180" y="101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4" name="Line 120"/>
            <p:cNvSpPr>
              <a:spLocks noChangeShapeType="1"/>
            </p:cNvSpPr>
            <p:nvPr/>
          </p:nvSpPr>
          <p:spPr bwMode="auto">
            <a:xfrm>
              <a:off x="-180" y="6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5" name="Line 121"/>
            <p:cNvSpPr>
              <a:spLocks noChangeShapeType="1"/>
            </p:cNvSpPr>
            <p:nvPr/>
          </p:nvSpPr>
          <p:spPr bwMode="auto">
            <a:xfrm>
              <a:off x="-180" y="6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6" name="Line 122"/>
            <p:cNvSpPr>
              <a:spLocks noChangeShapeType="1"/>
            </p:cNvSpPr>
            <p:nvPr/>
          </p:nvSpPr>
          <p:spPr bwMode="auto">
            <a:xfrm>
              <a:off x="-180" y="290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7" name="Line 123"/>
            <p:cNvSpPr>
              <a:spLocks noChangeShapeType="1"/>
            </p:cNvSpPr>
            <p:nvPr/>
          </p:nvSpPr>
          <p:spPr bwMode="auto">
            <a:xfrm>
              <a:off x="-180" y="291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8" name="Line 124"/>
            <p:cNvSpPr>
              <a:spLocks noChangeShapeType="1"/>
            </p:cNvSpPr>
            <p:nvPr/>
          </p:nvSpPr>
          <p:spPr bwMode="auto">
            <a:xfrm>
              <a:off x="-180" y="291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29" name="Line 125"/>
            <p:cNvSpPr>
              <a:spLocks noChangeShapeType="1"/>
            </p:cNvSpPr>
            <p:nvPr/>
          </p:nvSpPr>
          <p:spPr bwMode="auto">
            <a:xfrm>
              <a:off x="-180" y="292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0" name="Rectangle 126"/>
            <p:cNvSpPr>
              <a:spLocks noChangeArrowheads="1"/>
            </p:cNvSpPr>
            <p:nvPr/>
          </p:nvSpPr>
          <p:spPr bwMode="auto">
            <a:xfrm>
              <a:off x="5820" y="2727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31" name="Freeform 127"/>
            <p:cNvSpPr>
              <a:spLocks/>
            </p:cNvSpPr>
            <p:nvPr/>
          </p:nvSpPr>
          <p:spPr bwMode="auto">
            <a:xfrm>
              <a:off x="5880" y="2865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2" name="Line 128"/>
            <p:cNvSpPr>
              <a:spLocks noChangeShapeType="1"/>
            </p:cNvSpPr>
            <p:nvPr/>
          </p:nvSpPr>
          <p:spPr bwMode="auto">
            <a:xfrm flipV="1">
              <a:off x="141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3" name="Line 129"/>
            <p:cNvSpPr>
              <a:spLocks noChangeShapeType="1"/>
            </p:cNvSpPr>
            <p:nvPr/>
          </p:nvSpPr>
          <p:spPr bwMode="auto">
            <a:xfrm flipV="1">
              <a:off x="141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4" name="Line 130"/>
            <p:cNvSpPr>
              <a:spLocks noChangeShapeType="1"/>
            </p:cNvSpPr>
            <p:nvPr/>
          </p:nvSpPr>
          <p:spPr bwMode="auto">
            <a:xfrm flipV="1">
              <a:off x="142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5" name="Line 131"/>
            <p:cNvSpPr>
              <a:spLocks noChangeShapeType="1"/>
            </p:cNvSpPr>
            <p:nvPr/>
          </p:nvSpPr>
          <p:spPr bwMode="auto">
            <a:xfrm flipV="1">
              <a:off x="142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6" name="Rectangle 132"/>
            <p:cNvSpPr>
              <a:spLocks noChangeArrowheads="1"/>
            </p:cNvSpPr>
            <p:nvPr/>
          </p:nvSpPr>
          <p:spPr bwMode="auto">
            <a:xfrm>
              <a:off x="1494" y="543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37" name="Freeform 133"/>
            <p:cNvSpPr>
              <a:spLocks/>
            </p:cNvSpPr>
            <p:nvPr/>
          </p:nvSpPr>
          <p:spPr bwMode="auto">
            <a:xfrm>
              <a:off x="1368" y="561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8" name="Rectangle 134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9" name="Line 135"/>
            <p:cNvSpPr>
              <a:spLocks noChangeShapeType="1"/>
            </p:cNvSpPr>
            <p:nvPr/>
          </p:nvSpPr>
          <p:spPr bwMode="auto">
            <a:xfrm>
              <a:off x="-36" y="288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0" name="Rectangle 136"/>
            <p:cNvSpPr>
              <a:spLocks noChangeArrowheads="1"/>
            </p:cNvSpPr>
            <p:nvPr/>
          </p:nvSpPr>
          <p:spPr bwMode="auto">
            <a:xfrm>
              <a:off x="-96" y="2955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41" name="Rectangle 137"/>
            <p:cNvSpPr>
              <a:spLocks noChangeArrowheads="1"/>
            </p:cNvSpPr>
            <p:nvPr/>
          </p:nvSpPr>
          <p:spPr bwMode="auto">
            <a:xfrm>
              <a:off x="1446" y="295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42" name="Line 138"/>
            <p:cNvSpPr>
              <a:spLocks noChangeShapeType="1"/>
            </p:cNvSpPr>
            <p:nvPr/>
          </p:nvSpPr>
          <p:spPr bwMode="auto">
            <a:xfrm>
              <a:off x="2880" y="288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3" name="Rectangle 139"/>
            <p:cNvSpPr>
              <a:spLocks noChangeArrowheads="1"/>
            </p:cNvSpPr>
            <p:nvPr/>
          </p:nvSpPr>
          <p:spPr bwMode="auto">
            <a:xfrm>
              <a:off x="2886" y="295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44" name="Line 140"/>
            <p:cNvSpPr>
              <a:spLocks noChangeShapeType="1"/>
            </p:cNvSpPr>
            <p:nvPr/>
          </p:nvSpPr>
          <p:spPr bwMode="auto">
            <a:xfrm>
              <a:off x="4338" y="288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5" name="Rectangle 141"/>
            <p:cNvSpPr>
              <a:spLocks noChangeArrowheads="1"/>
            </p:cNvSpPr>
            <p:nvPr/>
          </p:nvSpPr>
          <p:spPr bwMode="auto">
            <a:xfrm>
              <a:off x="4344" y="295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46" name="Line 142"/>
            <p:cNvSpPr>
              <a:spLocks noChangeShapeType="1"/>
            </p:cNvSpPr>
            <p:nvPr/>
          </p:nvSpPr>
          <p:spPr bwMode="auto">
            <a:xfrm>
              <a:off x="5796" y="288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47" name="Rectangle 143"/>
            <p:cNvSpPr>
              <a:spLocks noChangeArrowheads="1"/>
            </p:cNvSpPr>
            <p:nvPr/>
          </p:nvSpPr>
          <p:spPr bwMode="auto">
            <a:xfrm>
              <a:off x="5802" y="295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48" name="Rectangle 144"/>
            <p:cNvSpPr>
              <a:spLocks noChangeArrowheads="1"/>
            </p:cNvSpPr>
            <p:nvPr/>
          </p:nvSpPr>
          <p:spPr bwMode="auto">
            <a:xfrm>
              <a:off x="1266" y="3621"/>
              <a:ext cx="18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49" name="Line 145"/>
            <p:cNvSpPr>
              <a:spLocks noChangeShapeType="1"/>
            </p:cNvSpPr>
            <p:nvPr/>
          </p:nvSpPr>
          <p:spPr bwMode="auto">
            <a:xfrm>
              <a:off x="1392" y="3681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0" name="Rectangle 146"/>
            <p:cNvSpPr>
              <a:spLocks noChangeArrowheads="1"/>
            </p:cNvSpPr>
            <p:nvPr/>
          </p:nvSpPr>
          <p:spPr bwMode="auto">
            <a:xfrm>
              <a:off x="1326" y="2097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51" name="Line 147"/>
            <p:cNvSpPr>
              <a:spLocks noChangeShapeType="1"/>
            </p:cNvSpPr>
            <p:nvPr/>
          </p:nvSpPr>
          <p:spPr bwMode="auto">
            <a:xfrm>
              <a:off x="1392" y="215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2" name="Rectangle 148"/>
            <p:cNvSpPr>
              <a:spLocks noChangeArrowheads="1"/>
            </p:cNvSpPr>
            <p:nvPr/>
          </p:nvSpPr>
          <p:spPr bwMode="auto">
            <a:xfrm>
              <a:off x="1326" y="1341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53" name="Line 149"/>
            <p:cNvSpPr>
              <a:spLocks noChangeShapeType="1"/>
            </p:cNvSpPr>
            <p:nvPr/>
          </p:nvSpPr>
          <p:spPr bwMode="auto">
            <a:xfrm>
              <a:off x="1392" y="1401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4" name="Rectangle 150"/>
            <p:cNvSpPr>
              <a:spLocks noChangeArrowheads="1"/>
            </p:cNvSpPr>
            <p:nvPr/>
          </p:nvSpPr>
          <p:spPr bwMode="auto">
            <a:xfrm>
              <a:off x="1326" y="579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55" name="Line 151"/>
            <p:cNvSpPr>
              <a:spLocks noChangeShapeType="1"/>
            </p:cNvSpPr>
            <p:nvPr/>
          </p:nvSpPr>
          <p:spPr bwMode="auto">
            <a:xfrm>
              <a:off x="1392" y="639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56" name="Rectangle 152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01" name="Oval 100"/>
          <p:cNvSpPr/>
          <p:nvPr/>
        </p:nvSpPr>
        <p:spPr>
          <a:xfrm>
            <a:off x="1625600" y="3622675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6" name="Oval 245"/>
          <p:cNvSpPr/>
          <p:nvPr/>
        </p:nvSpPr>
        <p:spPr>
          <a:xfrm>
            <a:off x="1443038" y="3467100"/>
            <a:ext cx="144462" cy="1444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7" name="Oval 246"/>
          <p:cNvSpPr/>
          <p:nvPr/>
        </p:nvSpPr>
        <p:spPr>
          <a:xfrm>
            <a:off x="3459163" y="5345113"/>
            <a:ext cx="144462" cy="1444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7561" name="Object 153"/>
          <p:cNvGraphicFramePr>
            <a:graphicFrameLocks noChangeAspect="1"/>
          </p:cNvGraphicFramePr>
          <p:nvPr/>
        </p:nvGraphicFramePr>
        <p:xfrm>
          <a:off x="7191375" y="779463"/>
          <a:ext cx="1624013" cy="579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850680" imgH="3035160" progId="Equation.DSMT4">
                  <p:embed/>
                </p:oleObj>
              </mc:Choice>
              <mc:Fallback>
                <p:oleObj name="Equation" r:id="rId30" imgW="850680" imgH="3035160" progId="Equation.DSMT4">
                  <p:embed/>
                  <p:pic>
                    <p:nvPicPr>
                      <p:cNvPr id="17561" name="Object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5" y="779463"/>
                        <a:ext cx="1624013" cy="579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2" name="Object 154"/>
          <p:cNvGraphicFramePr>
            <a:graphicFrameLocks noChangeAspect="1"/>
          </p:cNvGraphicFramePr>
          <p:nvPr/>
        </p:nvGraphicFramePr>
        <p:xfrm>
          <a:off x="8251825" y="1404938"/>
          <a:ext cx="423863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228600" imgH="177480" progId="Equation.DSMT4">
                  <p:embed/>
                </p:oleObj>
              </mc:Choice>
              <mc:Fallback>
                <p:oleObj name="Equation" r:id="rId32" imgW="228600" imgH="177480" progId="Equation.DSMT4">
                  <p:embed/>
                  <p:pic>
                    <p:nvPicPr>
                      <p:cNvPr id="17562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1825" y="1404938"/>
                        <a:ext cx="423863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3" name="Object 155"/>
          <p:cNvGraphicFramePr>
            <a:graphicFrameLocks noChangeAspect="1"/>
          </p:cNvGraphicFramePr>
          <p:nvPr/>
        </p:nvGraphicFramePr>
        <p:xfrm>
          <a:off x="8248650" y="1882775"/>
          <a:ext cx="4270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228600" imgH="177480" progId="Equation.DSMT4">
                  <p:embed/>
                </p:oleObj>
              </mc:Choice>
              <mc:Fallback>
                <p:oleObj name="Equation" r:id="rId34" imgW="228600" imgH="177480" progId="Equation.DSMT4">
                  <p:embed/>
                  <p:pic>
                    <p:nvPicPr>
                      <p:cNvPr id="17563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8650" y="1882775"/>
                        <a:ext cx="427038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4" name="Object 156"/>
          <p:cNvGraphicFramePr>
            <a:graphicFrameLocks noChangeAspect="1"/>
          </p:cNvGraphicFramePr>
          <p:nvPr/>
        </p:nvGraphicFramePr>
        <p:xfrm>
          <a:off x="8248650" y="2333625"/>
          <a:ext cx="42545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228600" imgH="177480" progId="Equation.DSMT4">
                  <p:embed/>
                </p:oleObj>
              </mc:Choice>
              <mc:Fallback>
                <p:oleObj name="Equation" r:id="rId36" imgW="228600" imgH="177480" progId="Equation.DSMT4">
                  <p:embed/>
                  <p:pic>
                    <p:nvPicPr>
                      <p:cNvPr id="17564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8650" y="2333625"/>
                        <a:ext cx="42545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5" name="Object 157"/>
          <p:cNvGraphicFramePr>
            <a:graphicFrameLocks noChangeAspect="1"/>
          </p:cNvGraphicFramePr>
          <p:nvPr/>
        </p:nvGraphicFramePr>
        <p:xfrm>
          <a:off x="8212138" y="2811463"/>
          <a:ext cx="42545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228600" imgH="177480" progId="Equation.DSMT4">
                  <p:embed/>
                </p:oleObj>
              </mc:Choice>
              <mc:Fallback>
                <p:oleObj name="Equation" r:id="rId38" imgW="228600" imgH="177480" progId="Equation.DSMT4">
                  <p:embed/>
                  <p:pic>
                    <p:nvPicPr>
                      <p:cNvPr id="17565" name="Object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2138" y="2811463"/>
                        <a:ext cx="425450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6" name="Object 158"/>
          <p:cNvGraphicFramePr>
            <a:graphicFrameLocks noChangeAspect="1"/>
          </p:cNvGraphicFramePr>
          <p:nvPr/>
        </p:nvGraphicFramePr>
        <p:xfrm>
          <a:off x="8329613" y="3322638"/>
          <a:ext cx="1889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101520" imgH="164880" progId="Equation.DSMT4">
                  <p:embed/>
                </p:oleObj>
              </mc:Choice>
              <mc:Fallback>
                <p:oleObj name="Equation" r:id="rId40" imgW="101520" imgH="164880" progId="Equation.DSMT4">
                  <p:embed/>
                  <p:pic>
                    <p:nvPicPr>
                      <p:cNvPr id="17566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9613" y="3322638"/>
                        <a:ext cx="18891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7" name="Object 159"/>
          <p:cNvGraphicFramePr>
            <a:graphicFrameLocks noChangeAspect="1"/>
          </p:cNvGraphicFramePr>
          <p:nvPr/>
        </p:nvGraphicFramePr>
        <p:xfrm>
          <a:off x="8188325" y="3762375"/>
          <a:ext cx="4730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2" imgW="253800" imgH="177480" progId="Equation.DSMT4">
                  <p:embed/>
                </p:oleObj>
              </mc:Choice>
              <mc:Fallback>
                <p:oleObj name="Equation" r:id="rId42" imgW="253800" imgH="177480" progId="Equation.DSMT4">
                  <p:embed/>
                  <p:pic>
                    <p:nvPicPr>
                      <p:cNvPr id="17567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8325" y="3762375"/>
                        <a:ext cx="473075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8" name="Object 160"/>
          <p:cNvGraphicFramePr>
            <a:graphicFrameLocks noChangeAspect="1"/>
          </p:cNvGraphicFramePr>
          <p:nvPr/>
        </p:nvGraphicFramePr>
        <p:xfrm>
          <a:off x="8188325" y="4240213"/>
          <a:ext cx="4730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253800" imgH="177480" progId="Equation.DSMT4">
                  <p:embed/>
                </p:oleObj>
              </mc:Choice>
              <mc:Fallback>
                <p:oleObj name="Equation" r:id="rId44" imgW="253800" imgH="177480" progId="Equation.DSMT4">
                  <p:embed/>
                  <p:pic>
                    <p:nvPicPr>
                      <p:cNvPr id="17568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8325" y="4240213"/>
                        <a:ext cx="4730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69" name="Object 161"/>
          <p:cNvGraphicFramePr>
            <a:graphicFrameLocks noChangeAspect="1"/>
          </p:cNvGraphicFramePr>
          <p:nvPr/>
        </p:nvGraphicFramePr>
        <p:xfrm>
          <a:off x="8188325" y="4691063"/>
          <a:ext cx="4730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6" imgW="253800" imgH="177480" progId="Equation.DSMT4">
                  <p:embed/>
                </p:oleObj>
              </mc:Choice>
              <mc:Fallback>
                <p:oleObj name="Equation" r:id="rId46" imgW="253800" imgH="177480" progId="Equation.DSMT4">
                  <p:embed/>
                  <p:pic>
                    <p:nvPicPr>
                      <p:cNvPr id="17569" name="Object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8325" y="4691063"/>
                        <a:ext cx="4730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70" name="Object 162"/>
          <p:cNvGraphicFramePr>
            <a:graphicFrameLocks noChangeAspect="1"/>
          </p:cNvGraphicFramePr>
          <p:nvPr/>
        </p:nvGraphicFramePr>
        <p:xfrm>
          <a:off x="8188325" y="5168900"/>
          <a:ext cx="4730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8" imgW="253800" imgH="177480" progId="Equation.DSMT4">
                  <p:embed/>
                </p:oleObj>
              </mc:Choice>
              <mc:Fallback>
                <p:oleObj name="Equation" r:id="rId48" imgW="253800" imgH="177480" progId="Equation.DSMT4">
                  <p:embed/>
                  <p:pic>
                    <p:nvPicPr>
                      <p:cNvPr id="1757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8325" y="5168900"/>
                        <a:ext cx="473075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71" name="Object 163"/>
          <p:cNvGraphicFramePr>
            <a:graphicFrameLocks noChangeAspect="1"/>
          </p:cNvGraphicFramePr>
          <p:nvPr/>
        </p:nvGraphicFramePr>
        <p:xfrm>
          <a:off x="8201025" y="5668963"/>
          <a:ext cx="4476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0" imgW="241200" imgH="177480" progId="Equation.DSMT4">
                  <p:embed/>
                </p:oleObj>
              </mc:Choice>
              <mc:Fallback>
                <p:oleObj name="Equation" r:id="rId50" imgW="241200" imgH="177480" progId="Equation.DSMT4">
                  <p:embed/>
                  <p:pic>
                    <p:nvPicPr>
                      <p:cNvPr id="17571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1025" y="5668963"/>
                        <a:ext cx="4476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72" name="Object 164"/>
          <p:cNvGraphicFramePr>
            <a:graphicFrameLocks noChangeAspect="1"/>
          </p:cNvGraphicFramePr>
          <p:nvPr/>
        </p:nvGraphicFramePr>
        <p:xfrm>
          <a:off x="8116888" y="6097588"/>
          <a:ext cx="614362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2" imgW="330120" imgH="177480" progId="Equation.DSMT4">
                  <p:embed/>
                </p:oleObj>
              </mc:Choice>
              <mc:Fallback>
                <p:oleObj name="Equation" r:id="rId52" imgW="330120" imgH="177480" progId="Equation.DSMT4">
                  <p:embed/>
                  <p:pic>
                    <p:nvPicPr>
                      <p:cNvPr id="17572" name="Object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888" y="6097588"/>
                        <a:ext cx="614362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1" name="Straight Connector 260"/>
          <p:cNvCxnSpPr/>
          <p:nvPr/>
        </p:nvCxnSpPr>
        <p:spPr>
          <a:xfrm>
            <a:off x="1000125" y="3044825"/>
            <a:ext cx="3046413" cy="2846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Oval 264"/>
          <p:cNvSpPr/>
          <p:nvPr/>
        </p:nvSpPr>
        <p:spPr>
          <a:xfrm>
            <a:off x="1778000" y="3757613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6" name="Oval 265"/>
          <p:cNvSpPr/>
          <p:nvPr/>
        </p:nvSpPr>
        <p:spPr>
          <a:xfrm>
            <a:off x="1965325" y="3937000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7" name="Oval 266"/>
          <p:cNvSpPr/>
          <p:nvPr/>
        </p:nvSpPr>
        <p:spPr>
          <a:xfrm>
            <a:off x="2133600" y="4089400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8" name="Oval 267"/>
          <p:cNvSpPr/>
          <p:nvPr/>
        </p:nvSpPr>
        <p:spPr>
          <a:xfrm>
            <a:off x="2286000" y="422433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9" name="Oval 268"/>
          <p:cNvSpPr/>
          <p:nvPr/>
        </p:nvSpPr>
        <p:spPr>
          <a:xfrm>
            <a:off x="2455863" y="4394200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0" name="Oval 269"/>
          <p:cNvSpPr/>
          <p:nvPr/>
        </p:nvSpPr>
        <p:spPr>
          <a:xfrm>
            <a:off x="2625725" y="4546600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1" name="Oval 270"/>
          <p:cNvSpPr/>
          <p:nvPr/>
        </p:nvSpPr>
        <p:spPr>
          <a:xfrm>
            <a:off x="2778125" y="4689475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2" name="Oval 271"/>
          <p:cNvSpPr/>
          <p:nvPr/>
        </p:nvSpPr>
        <p:spPr>
          <a:xfrm>
            <a:off x="2913063" y="4824413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3" name="Oval 272"/>
          <p:cNvSpPr/>
          <p:nvPr/>
        </p:nvSpPr>
        <p:spPr>
          <a:xfrm>
            <a:off x="3065463" y="498633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4" name="Oval 273"/>
          <p:cNvSpPr/>
          <p:nvPr/>
        </p:nvSpPr>
        <p:spPr>
          <a:xfrm>
            <a:off x="3217863" y="5121275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5" name="Oval 274"/>
          <p:cNvSpPr/>
          <p:nvPr/>
        </p:nvSpPr>
        <p:spPr>
          <a:xfrm>
            <a:off x="3362325" y="5256213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6" name="Content Placeholder 2"/>
          <p:cNvSpPr txBox="1">
            <a:spLocks/>
          </p:cNvSpPr>
          <p:nvPr/>
        </p:nvSpPr>
        <p:spPr bwMode="auto">
          <a:xfrm>
            <a:off x="280988" y="914400"/>
            <a:ext cx="777240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CA" sz="2700" dirty="0">
                <a:latin typeface="+mn-lt"/>
              </a:rPr>
              <a:t>If keep zooming in, you get a lot more tiny</a:t>
            </a:r>
            <a:br>
              <a:rPr lang="en-CA" sz="2700" dirty="0">
                <a:latin typeface="+mn-lt"/>
              </a:rPr>
            </a:br>
            <a:r>
              <a:rPr lang="en-CA" sz="2700" dirty="0">
                <a:latin typeface="+mn-lt"/>
              </a:rPr>
              <a:t>points that line up together 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868613" y="4808538"/>
            <a:ext cx="788987" cy="8350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" name="Group 168"/>
          <p:cNvGrpSpPr>
            <a:grpSpLocks noChangeAspect="1"/>
          </p:cNvGrpSpPr>
          <p:nvPr/>
        </p:nvGrpSpPr>
        <p:grpSpPr bwMode="auto">
          <a:xfrm>
            <a:off x="382588" y="2470150"/>
            <a:ext cx="4289425" cy="3997325"/>
            <a:chOff x="-570" y="671"/>
            <a:chExt cx="6144" cy="3222"/>
          </a:xfrm>
        </p:grpSpPr>
        <p:sp>
          <p:nvSpPr>
            <p:cNvPr id="3150" name="AutoShape 167"/>
            <p:cNvSpPr>
              <a:spLocks noChangeAspect="1" noChangeArrowheads="1" noTextEdit="1"/>
            </p:cNvSpPr>
            <p:nvPr/>
          </p:nvSpPr>
          <p:spPr bwMode="auto">
            <a:xfrm>
              <a:off x="-570" y="671"/>
              <a:ext cx="6144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Rectangle 169"/>
            <p:cNvSpPr>
              <a:spLocks noChangeArrowheads="1"/>
            </p:cNvSpPr>
            <p:nvPr/>
          </p:nvSpPr>
          <p:spPr bwMode="auto">
            <a:xfrm>
              <a:off x="-564" y="677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170"/>
            <p:cNvSpPr>
              <a:spLocks noChangeShapeType="1"/>
            </p:cNvSpPr>
            <p:nvPr/>
          </p:nvSpPr>
          <p:spPr bwMode="auto">
            <a:xfrm flipV="1">
              <a:off x="1884" y="67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171"/>
            <p:cNvSpPr>
              <a:spLocks noChangeShapeType="1"/>
            </p:cNvSpPr>
            <p:nvPr/>
          </p:nvSpPr>
          <p:spPr bwMode="auto">
            <a:xfrm flipV="1">
              <a:off x="1890" y="67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172"/>
            <p:cNvSpPr>
              <a:spLocks noChangeShapeType="1"/>
            </p:cNvSpPr>
            <p:nvPr/>
          </p:nvSpPr>
          <p:spPr bwMode="auto">
            <a:xfrm flipV="1">
              <a:off x="4944" y="67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Line 173"/>
            <p:cNvSpPr>
              <a:spLocks noChangeShapeType="1"/>
            </p:cNvSpPr>
            <p:nvPr/>
          </p:nvSpPr>
          <p:spPr bwMode="auto">
            <a:xfrm flipV="1">
              <a:off x="4950" y="677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Line 174"/>
            <p:cNvSpPr>
              <a:spLocks noChangeShapeType="1"/>
            </p:cNvSpPr>
            <p:nvPr/>
          </p:nvSpPr>
          <p:spPr bwMode="auto">
            <a:xfrm>
              <a:off x="-558" y="96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Line 175"/>
            <p:cNvSpPr>
              <a:spLocks noChangeShapeType="1"/>
            </p:cNvSpPr>
            <p:nvPr/>
          </p:nvSpPr>
          <p:spPr bwMode="auto">
            <a:xfrm>
              <a:off x="-558" y="97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Line 176"/>
            <p:cNvSpPr>
              <a:spLocks noChangeShapeType="1"/>
            </p:cNvSpPr>
            <p:nvPr/>
          </p:nvSpPr>
          <p:spPr bwMode="auto">
            <a:xfrm>
              <a:off x="-558" y="241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Line 177"/>
            <p:cNvSpPr>
              <a:spLocks noChangeShapeType="1"/>
            </p:cNvSpPr>
            <p:nvPr/>
          </p:nvSpPr>
          <p:spPr bwMode="auto">
            <a:xfrm>
              <a:off x="-558" y="242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Line 178"/>
            <p:cNvSpPr>
              <a:spLocks noChangeShapeType="1"/>
            </p:cNvSpPr>
            <p:nvPr/>
          </p:nvSpPr>
          <p:spPr bwMode="auto">
            <a:xfrm>
              <a:off x="-558" y="242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Line 179"/>
            <p:cNvSpPr>
              <a:spLocks noChangeShapeType="1"/>
            </p:cNvSpPr>
            <p:nvPr/>
          </p:nvSpPr>
          <p:spPr bwMode="auto">
            <a:xfrm>
              <a:off x="-558" y="243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Rectangle 180"/>
            <p:cNvSpPr>
              <a:spLocks noChangeArrowheads="1"/>
            </p:cNvSpPr>
            <p:nvPr/>
          </p:nvSpPr>
          <p:spPr bwMode="auto">
            <a:xfrm>
              <a:off x="5442" y="2237"/>
              <a:ext cx="102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63" name="Freeform 181"/>
            <p:cNvSpPr>
              <a:spLocks/>
            </p:cNvSpPr>
            <p:nvPr/>
          </p:nvSpPr>
          <p:spPr bwMode="auto">
            <a:xfrm>
              <a:off x="5502" y="2375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Rectangle 182"/>
            <p:cNvSpPr>
              <a:spLocks noChangeArrowheads="1"/>
            </p:cNvSpPr>
            <p:nvPr/>
          </p:nvSpPr>
          <p:spPr bwMode="auto">
            <a:xfrm>
              <a:off x="-564" y="67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183"/>
            <p:cNvSpPr>
              <a:spLocks noChangeShapeType="1"/>
            </p:cNvSpPr>
            <p:nvPr/>
          </p:nvSpPr>
          <p:spPr bwMode="auto">
            <a:xfrm>
              <a:off x="54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Rectangle 184"/>
            <p:cNvSpPr>
              <a:spLocks noChangeArrowheads="1"/>
            </p:cNvSpPr>
            <p:nvPr/>
          </p:nvSpPr>
          <p:spPr bwMode="auto">
            <a:xfrm>
              <a:off x="-36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1.2</a:t>
              </a:r>
              <a:endParaRPr lang="en-US"/>
            </a:p>
          </p:txBody>
        </p:sp>
        <p:sp>
          <p:nvSpPr>
            <p:cNvPr id="3167" name="Line 185"/>
            <p:cNvSpPr>
              <a:spLocks noChangeShapeType="1"/>
            </p:cNvSpPr>
            <p:nvPr/>
          </p:nvSpPr>
          <p:spPr bwMode="auto">
            <a:xfrm>
              <a:off x="666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Rectangle 186"/>
            <p:cNvSpPr>
              <a:spLocks noChangeArrowheads="1"/>
            </p:cNvSpPr>
            <p:nvPr/>
          </p:nvSpPr>
          <p:spPr bwMode="auto">
            <a:xfrm>
              <a:off x="576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1.3</a:t>
              </a:r>
              <a:endParaRPr lang="en-US"/>
            </a:p>
          </p:txBody>
        </p:sp>
        <p:sp>
          <p:nvSpPr>
            <p:cNvPr id="3169" name="Line 187"/>
            <p:cNvSpPr>
              <a:spLocks noChangeShapeType="1"/>
            </p:cNvSpPr>
            <p:nvPr/>
          </p:nvSpPr>
          <p:spPr bwMode="auto">
            <a:xfrm>
              <a:off x="1278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Rectangle 188"/>
            <p:cNvSpPr>
              <a:spLocks noChangeArrowheads="1"/>
            </p:cNvSpPr>
            <p:nvPr/>
          </p:nvSpPr>
          <p:spPr bwMode="auto">
            <a:xfrm>
              <a:off x="1188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1.4</a:t>
              </a:r>
              <a:endParaRPr lang="en-US"/>
            </a:p>
          </p:txBody>
        </p:sp>
        <p:sp>
          <p:nvSpPr>
            <p:cNvPr id="3171" name="Line 189"/>
            <p:cNvSpPr>
              <a:spLocks noChangeShapeType="1"/>
            </p:cNvSpPr>
            <p:nvPr/>
          </p:nvSpPr>
          <p:spPr bwMode="auto">
            <a:xfrm>
              <a:off x="1890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Rectangle 190"/>
            <p:cNvSpPr>
              <a:spLocks noChangeArrowheads="1"/>
            </p:cNvSpPr>
            <p:nvPr/>
          </p:nvSpPr>
          <p:spPr bwMode="auto">
            <a:xfrm>
              <a:off x="1800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1.5</a:t>
              </a:r>
              <a:endParaRPr lang="en-US"/>
            </a:p>
          </p:txBody>
        </p:sp>
        <p:sp>
          <p:nvSpPr>
            <p:cNvPr id="3173" name="Line 191"/>
            <p:cNvSpPr>
              <a:spLocks noChangeShapeType="1"/>
            </p:cNvSpPr>
            <p:nvPr/>
          </p:nvSpPr>
          <p:spPr bwMode="auto">
            <a:xfrm>
              <a:off x="2502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Rectangle 192"/>
            <p:cNvSpPr>
              <a:spLocks noChangeArrowheads="1"/>
            </p:cNvSpPr>
            <p:nvPr/>
          </p:nvSpPr>
          <p:spPr bwMode="auto">
            <a:xfrm>
              <a:off x="2412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1.6</a:t>
              </a:r>
              <a:endParaRPr lang="en-US"/>
            </a:p>
          </p:txBody>
        </p:sp>
        <p:sp>
          <p:nvSpPr>
            <p:cNvPr id="3175" name="Line 193"/>
            <p:cNvSpPr>
              <a:spLocks noChangeShapeType="1"/>
            </p:cNvSpPr>
            <p:nvPr/>
          </p:nvSpPr>
          <p:spPr bwMode="auto">
            <a:xfrm>
              <a:off x="3114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Rectangle 194"/>
            <p:cNvSpPr>
              <a:spLocks noChangeArrowheads="1"/>
            </p:cNvSpPr>
            <p:nvPr/>
          </p:nvSpPr>
          <p:spPr bwMode="auto">
            <a:xfrm>
              <a:off x="3024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1.7</a:t>
              </a:r>
              <a:endParaRPr lang="en-US"/>
            </a:p>
          </p:txBody>
        </p:sp>
        <p:sp>
          <p:nvSpPr>
            <p:cNvPr id="3177" name="Line 195"/>
            <p:cNvSpPr>
              <a:spLocks noChangeShapeType="1"/>
            </p:cNvSpPr>
            <p:nvPr/>
          </p:nvSpPr>
          <p:spPr bwMode="auto">
            <a:xfrm>
              <a:off x="3726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Rectangle 196"/>
            <p:cNvSpPr>
              <a:spLocks noChangeArrowheads="1"/>
            </p:cNvSpPr>
            <p:nvPr/>
          </p:nvSpPr>
          <p:spPr bwMode="auto">
            <a:xfrm>
              <a:off x="3636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1.8</a:t>
              </a:r>
              <a:endParaRPr lang="en-US"/>
            </a:p>
          </p:txBody>
        </p:sp>
        <p:sp>
          <p:nvSpPr>
            <p:cNvPr id="3179" name="Line 197"/>
            <p:cNvSpPr>
              <a:spLocks noChangeShapeType="1"/>
            </p:cNvSpPr>
            <p:nvPr/>
          </p:nvSpPr>
          <p:spPr bwMode="auto">
            <a:xfrm>
              <a:off x="4338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Rectangle 198"/>
            <p:cNvSpPr>
              <a:spLocks noChangeArrowheads="1"/>
            </p:cNvSpPr>
            <p:nvPr/>
          </p:nvSpPr>
          <p:spPr bwMode="auto">
            <a:xfrm>
              <a:off x="4248" y="246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1.9</a:t>
              </a:r>
              <a:endParaRPr lang="en-US"/>
            </a:p>
          </p:txBody>
        </p:sp>
        <p:sp>
          <p:nvSpPr>
            <p:cNvPr id="3181" name="Line 199"/>
            <p:cNvSpPr>
              <a:spLocks noChangeShapeType="1"/>
            </p:cNvSpPr>
            <p:nvPr/>
          </p:nvSpPr>
          <p:spPr bwMode="auto">
            <a:xfrm>
              <a:off x="4950" y="2399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Rectangle 200"/>
            <p:cNvSpPr>
              <a:spLocks noChangeArrowheads="1"/>
            </p:cNvSpPr>
            <p:nvPr/>
          </p:nvSpPr>
          <p:spPr bwMode="auto">
            <a:xfrm>
              <a:off x="4956" y="2465"/>
              <a:ext cx="12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83" name="Rectangle 201"/>
            <p:cNvSpPr>
              <a:spLocks noChangeArrowheads="1"/>
            </p:cNvSpPr>
            <p:nvPr/>
          </p:nvSpPr>
          <p:spPr bwMode="auto">
            <a:xfrm>
              <a:off x="-534" y="3533"/>
              <a:ext cx="30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-0.4</a:t>
              </a:r>
              <a:endParaRPr lang="en-US"/>
            </a:p>
          </p:txBody>
        </p:sp>
        <p:sp>
          <p:nvSpPr>
            <p:cNvPr id="3184" name="Line 202"/>
            <p:cNvSpPr>
              <a:spLocks noChangeShapeType="1"/>
            </p:cNvSpPr>
            <p:nvPr/>
          </p:nvSpPr>
          <p:spPr bwMode="auto">
            <a:xfrm>
              <a:off x="-588" y="3593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Rectangle 203"/>
            <p:cNvSpPr>
              <a:spLocks noChangeArrowheads="1"/>
            </p:cNvSpPr>
            <p:nvPr/>
          </p:nvSpPr>
          <p:spPr bwMode="auto">
            <a:xfrm>
              <a:off x="-534" y="2951"/>
              <a:ext cx="30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-0.2</a:t>
              </a:r>
              <a:endParaRPr lang="en-US"/>
            </a:p>
          </p:txBody>
        </p:sp>
        <p:sp>
          <p:nvSpPr>
            <p:cNvPr id="3186" name="Line 204"/>
            <p:cNvSpPr>
              <a:spLocks noChangeShapeType="1"/>
            </p:cNvSpPr>
            <p:nvPr/>
          </p:nvSpPr>
          <p:spPr bwMode="auto">
            <a:xfrm>
              <a:off x="-588" y="3011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Rectangle 205"/>
            <p:cNvSpPr>
              <a:spLocks noChangeArrowheads="1"/>
            </p:cNvSpPr>
            <p:nvPr/>
          </p:nvSpPr>
          <p:spPr bwMode="auto">
            <a:xfrm>
              <a:off x="-534" y="1787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0.2</a:t>
              </a:r>
              <a:endParaRPr lang="en-US"/>
            </a:p>
          </p:txBody>
        </p:sp>
        <p:sp>
          <p:nvSpPr>
            <p:cNvPr id="3188" name="Line 206"/>
            <p:cNvSpPr>
              <a:spLocks noChangeShapeType="1"/>
            </p:cNvSpPr>
            <p:nvPr/>
          </p:nvSpPr>
          <p:spPr bwMode="auto">
            <a:xfrm>
              <a:off x="-588" y="184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Rectangle 207"/>
            <p:cNvSpPr>
              <a:spLocks noChangeArrowheads="1"/>
            </p:cNvSpPr>
            <p:nvPr/>
          </p:nvSpPr>
          <p:spPr bwMode="auto">
            <a:xfrm>
              <a:off x="-534" y="1205"/>
              <a:ext cx="240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0.4</a:t>
              </a:r>
              <a:endParaRPr lang="en-US"/>
            </a:p>
          </p:txBody>
        </p:sp>
        <p:sp>
          <p:nvSpPr>
            <p:cNvPr id="3190" name="Line 208"/>
            <p:cNvSpPr>
              <a:spLocks noChangeShapeType="1"/>
            </p:cNvSpPr>
            <p:nvPr/>
          </p:nvSpPr>
          <p:spPr bwMode="auto">
            <a:xfrm>
              <a:off x="-588" y="1265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Rectangle 209"/>
            <p:cNvSpPr>
              <a:spLocks noChangeArrowheads="1"/>
            </p:cNvSpPr>
            <p:nvPr/>
          </p:nvSpPr>
          <p:spPr bwMode="auto">
            <a:xfrm>
              <a:off x="-564" y="677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22" name="Oval 321"/>
          <p:cNvSpPr/>
          <p:nvPr/>
        </p:nvSpPr>
        <p:spPr>
          <a:xfrm>
            <a:off x="4192588" y="4600575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3" name="Oval 322"/>
          <p:cNvSpPr/>
          <p:nvPr/>
        </p:nvSpPr>
        <p:spPr>
          <a:xfrm>
            <a:off x="2038350" y="280193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25" name="Straight Connector 324"/>
          <p:cNvCxnSpPr>
            <a:stCxn id="3181" idx="0"/>
          </p:cNvCxnSpPr>
          <p:nvPr/>
        </p:nvCxnSpPr>
        <p:spPr>
          <a:xfrm rot="5400000" flipH="1">
            <a:off x="2275681" y="2653507"/>
            <a:ext cx="1774825" cy="2144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Oval 325"/>
          <p:cNvSpPr/>
          <p:nvPr/>
        </p:nvSpPr>
        <p:spPr>
          <a:xfrm>
            <a:off x="2162175" y="2898775"/>
            <a:ext cx="109538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7" name="Oval 326"/>
          <p:cNvSpPr/>
          <p:nvPr/>
        </p:nvSpPr>
        <p:spPr>
          <a:xfrm>
            <a:off x="2301875" y="301148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8" name="Oval 327"/>
          <p:cNvSpPr/>
          <p:nvPr/>
        </p:nvSpPr>
        <p:spPr>
          <a:xfrm>
            <a:off x="2454275" y="3149600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9" name="Oval 328"/>
          <p:cNvSpPr/>
          <p:nvPr/>
        </p:nvSpPr>
        <p:spPr>
          <a:xfrm>
            <a:off x="2619375" y="3275013"/>
            <a:ext cx="109538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0" name="Oval 329"/>
          <p:cNvSpPr/>
          <p:nvPr/>
        </p:nvSpPr>
        <p:spPr>
          <a:xfrm>
            <a:off x="2771775" y="3386138"/>
            <a:ext cx="109538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1" name="Oval 330"/>
          <p:cNvSpPr/>
          <p:nvPr/>
        </p:nvSpPr>
        <p:spPr>
          <a:xfrm>
            <a:off x="2884488" y="3484563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2" name="Oval 331"/>
          <p:cNvSpPr/>
          <p:nvPr/>
        </p:nvSpPr>
        <p:spPr>
          <a:xfrm>
            <a:off x="3008313" y="3581400"/>
            <a:ext cx="109537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3" name="Oval 332"/>
          <p:cNvSpPr/>
          <p:nvPr/>
        </p:nvSpPr>
        <p:spPr>
          <a:xfrm>
            <a:off x="3133725" y="3679825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4" name="Oval 333"/>
          <p:cNvSpPr/>
          <p:nvPr/>
        </p:nvSpPr>
        <p:spPr>
          <a:xfrm>
            <a:off x="3273425" y="380523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5" name="Oval 334"/>
          <p:cNvSpPr/>
          <p:nvPr/>
        </p:nvSpPr>
        <p:spPr>
          <a:xfrm>
            <a:off x="3411538" y="3916363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6" name="Oval 335"/>
          <p:cNvSpPr/>
          <p:nvPr/>
        </p:nvSpPr>
        <p:spPr>
          <a:xfrm>
            <a:off x="3551238" y="402748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7" name="Oval 336"/>
          <p:cNvSpPr/>
          <p:nvPr/>
        </p:nvSpPr>
        <p:spPr>
          <a:xfrm>
            <a:off x="3675063" y="4125913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8" name="Oval 337"/>
          <p:cNvSpPr/>
          <p:nvPr/>
        </p:nvSpPr>
        <p:spPr>
          <a:xfrm>
            <a:off x="3800475" y="4222750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9" name="Oval 338"/>
          <p:cNvSpPr/>
          <p:nvPr/>
        </p:nvSpPr>
        <p:spPr>
          <a:xfrm>
            <a:off x="3925888" y="4333875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0" name="Oval 339"/>
          <p:cNvSpPr/>
          <p:nvPr/>
        </p:nvSpPr>
        <p:spPr>
          <a:xfrm>
            <a:off x="4051300" y="4459288"/>
            <a:ext cx="107950" cy="1079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8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4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5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500"/>
                            </p:stCondLst>
                            <p:childTnLst>
                              <p:par>
                                <p:cTn id="1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8500"/>
                            </p:stCondLst>
                            <p:childTnLst>
                              <p:par>
                                <p:cTn id="1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9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7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17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17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1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17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1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17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7" dur="5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1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7" dur="500"/>
                                        <p:tgtEl>
                                          <p:spTgt spid="1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800" decel="100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800" decel="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800" decel="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800" decel="100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1000"/>
                            </p:stCondLst>
                            <p:childTnLst>
                              <p:par>
                                <p:cTn id="34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800" decel="100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2" dur="800" decel="100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800" decel="100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800" decel="100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2000"/>
                            </p:stCondLst>
                            <p:childTnLst>
                              <p:par>
                                <p:cTn id="35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800" decel="100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800" decel="100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800" decel="100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800" decel="100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3000"/>
                            </p:stCondLst>
                            <p:childTnLst>
                              <p:par>
                                <p:cTn id="36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800" decel="100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0" dur="800" decel="100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800" decel="100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800" decel="100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4000"/>
                            </p:stCondLst>
                            <p:childTnLst>
                              <p:par>
                                <p:cTn id="37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800" decel="100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9" dur="800" decel="100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800" decel="100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800" decel="100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5000"/>
                            </p:stCondLst>
                            <p:childTnLst>
                              <p:par>
                                <p:cTn id="38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800" decel="100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8" dur="800" decel="100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800" decel="100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800" decel="100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6000"/>
                            </p:stCondLst>
                            <p:childTnLst>
                              <p:par>
                                <p:cTn id="39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800" decel="100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7" dur="800" decel="100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800" decel="100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800" decel="100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7000"/>
                            </p:stCondLst>
                            <p:childTnLst>
                              <p:par>
                                <p:cTn id="40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800" decel="100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6" dur="800" decel="100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800" decel="100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800" decel="100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8000"/>
                            </p:stCondLst>
                            <p:childTnLst>
                              <p:par>
                                <p:cTn id="4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4" dur="800" decel="100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5" dur="800" decel="100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800" decel="100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800" decel="100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9000"/>
                            </p:stCondLst>
                            <p:childTnLst>
                              <p:par>
                                <p:cTn id="4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800" decel="100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4" dur="800" decel="100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800" decel="100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800" decel="100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800" decel="100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3" dur="800" decel="100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800" decel="100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800" decel="100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800" decel="100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2" dur="800" decel="100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800" decel="100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800" decel="100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1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1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7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500"/>
                            </p:stCondLst>
                            <p:childTnLst>
                              <p:par>
                                <p:cTn id="4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1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000"/>
                            </p:stCondLst>
                            <p:childTnLst>
                              <p:par>
                                <p:cTn id="4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5" dur="800" decel="100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6" dur="800" decel="100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800" decel="100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800" decel="100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2000"/>
                            </p:stCondLst>
                            <p:childTnLst>
                              <p:par>
                                <p:cTn id="4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4" dur="800" decel="100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5" dur="800" decel="100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800" decel="100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800" decel="100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3000"/>
                            </p:stCondLst>
                            <p:childTnLst>
                              <p:par>
                                <p:cTn id="5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3" dur="800" decel="100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4" dur="800" decel="10000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800" decel="10000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800" decel="10000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4000"/>
                            </p:stCondLst>
                            <p:childTnLst>
                              <p:par>
                                <p:cTn id="5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2" dur="800" decel="100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3" dur="800" decel="100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800" decel="100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800" decel="100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5000"/>
                            </p:stCondLst>
                            <p:childTnLst>
                              <p:par>
                                <p:cTn id="5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1" dur="800" decel="100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2" dur="800" decel="100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800" decel="100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800" decel="100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6000"/>
                            </p:stCondLst>
                            <p:childTnLst>
                              <p:par>
                                <p:cTn id="52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0" dur="800" decel="100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1" dur="800" decel="100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800" decel="100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800" decel="100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7000"/>
                            </p:stCondLst>
                            <p:childTnLst>
                              <p:par>
                                <p:cTn id="53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9" dur="800" decel="100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0" dur="800" decel="1000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800" decel="1000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800" decel="1000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8000"/>
                            </p:stCondLst>
                            <p:childTnLst>
                              <p:par>
                                <p:cTn id="54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8" dur="800" decel="100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9" dur="800" decel="100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0" dur="800" decel="100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1" dur="800" decel="100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7" dur="800" decel="100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8" dur="800" decel="100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800" decel="100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800" decel="100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6" dur="800" decel="100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7" dur="800" decel="100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8" dur="800" decel="100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800" decel="100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1000"/>
                            </p:stCondLst>
                            <p:childTnLst>
                              <p:par>
                                <p:cTn id="57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5" dur="800" decel="100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6" dur="800" decel="100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800" decel="100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800" decel="100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4" dur="800" decel="100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5" dur="800" decel="1000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800" decel="1000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800" decel="1000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3" dur="800" decel="100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4" dur="800" decel="100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5" dur="800" decel="100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800" decel="100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2" dur="800" decel="100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3" dur="800" decel="1000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4" dur="800" decel="1000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5" dur="800" decel="1000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15000"/>
                            </p:stCondLst>
                            <p:childTnLst>
                              <p:par>
                                <p:cTn id="60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1" dur="800" decel="100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2" dur="800" decel="1000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3" dur="800" decel="1000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800" decel="1000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7" fill="hold">
                      <p:stCondLst>
                        <p:cond delay="indefinite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1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00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/>
      <p:bldP spid="110" grpId="1"/>
      <p:bldP spid="245" grpId="0" animBg="1"/>
      <p:bldP spid="101" grpId="0" animBg="1"/>
      <p:bldP spid="246" grpId="0" animBg="1"/>
      <p:bldP spid="247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/>
      <p:bldP spid="277" grpId="0" animBg="1"/>
      <p:bldP spid="322" grpId="0" animBg="1"/>
      <p:bldP spid="323" grpId="0" animBg="1"/>
      <p:bldP spid="326" grpId="0" animBg="1"/>
      <p:bldP spid="327" grpId="0" animBg="1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 noChangeAspect="1"/>
          </p:cNvGrpSpPr>
          <p:nvPr/>
        </p:nvGrpSpPr>
        <p:grpSpPr bwMode="auto">
          <a:xfrm>
            <a:off x="-280988" y="-152400"/>
            <a:ext cx="4984751" cy="6070600"/>
            <a:chOff x="275" y="27"/>
            <a:chExt cx="3140" cy="3824"/>
          </a:xfrm>
        </p:grpSpPr>
        <p:sp>
          <p:nvSpPr>
            <p:cNvPr id="4112" name="Line 9"/>
            <p:cNvSpPr>
              <a:spLocks noChangeShapeType="1"/>
            </p:cNvSpPr>
            <p:nvPr/>
          </p:nvSpPr>
          <p:spPr bwMode="auto">
            <a:xfrm>
              <a:off x="725" y="3726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3" name="Line 10"/>
            <p:cNvSpPr>
              <a:spLocks noChangeShapeType="1"/>
            </p:cNvSpPr>
            <p:nvPr/>
          </p:nvSpPr>
          <p:spPr bwMode="auto">
            <a:xfrm>
              <a:off x="725" y="3591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4" name="Line 11"/>
            <p:cNvSpPr>
              <a:spLocks noChangeShapeType="1"/>
            </p:cNvSpPr>
            <p:nvPr/>
          </p:nvSpPr>
          <p:spPr bwMode="auto">
            <a:xfrm>
              <a:off x="725" y="3457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5" name="Line 12"/>
            <p:cNvSpPr>
              <a:spLocks noChangeShapeType="1"/>
            </p:cNvSpPr>
            <p:nvPr/>
          </p:nvSpPr>
          <p:spPr bwMode="auto">
            <a:xfrm>
              <a:off x="725" y="3322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6" name="Line 13"/>
            <p:cNvSpPr>
              <a:spLocks noChangeShapeType="1"/>
            </p:cNvSpPr>
            <p:nvPr/>
          </p:nvSpPr>
          <p:spPr bwMode="auto">
            <a:xfrm>
              <a:off x="725" y="3187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7" name="Line 14"/>
            <p:cNvSpPr>
              <a:spLocks noChangeShapeType="1"/>
            </p:cNvSpPr>
            <p:nvPr/>
          </p:nvSpPr>
          <p:spPr bwMode="auto">
            <a:xfrm>
              <a:off x="725" y="3052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8" name="Line 15"/>
            <p:cNvSpPr>
              <a:spLocks noChangeShapeType="1"/>
            </p:cNvSpPr>
            <p:nvPr/>
          </p:nvSpPr>
          <p:spPr bwMode="auto">
            <a:xfrm>
              <a:off x="725" y="2918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9" name="Line 16"/>
            <p:cNvSpPr>
              <a:spLocks noChangeShapeType="1"/>
            </p:cNvSpPr>
            <p:nvPr/>
          </p:nvSpPr>
          <p:spPr bwMode="auto">
            <a:xfrm>
              <a:off x="725" y="2783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0" name="Line 17"/>
            <p:cNvSpPr>
              <a:spLocks noChangeShapeType="1"/>
            </p:cNvSpPr>
            <p:nvPr/>
          </p:nvSpPr>
          <p:spPr bwMode="auto">
            <a:xfrm>
              <a:off x="725" y="2648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1" name="Line 18"/>
            <p:cNvSpPr>
              <a:spLocks noChangeShapeType="1"/>
            </p:cNvSpPr>
            <p:nvPr/>
          </p:nvSpPr>
          <p:spPr bwMode="auto">
            <a:xfrm>
              <a:off x="725" y="2648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2" name="Line 19"/>
            <p:cNvSpPr>
              <a:spLocks noChangeShapeType="1"/>
            </p:cNvSpPr>
            <p:nvPr/>
          </p:nvSpPr>
          <p:spPr bwMode="auto">
            <a:xfrm>
              <a:off x="725" y="2513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3" name="Line 20"/>
            <p:cNvSpPr>
              <a:spLocks noChangeShapeType="1"/>
            </p:cNvSpPr>
            <p:nvPr/>
          </p:nvSpPr>
          <p:spPr bwMode="auto">
            <a:xfrm>
              <a:off x="725" y="2379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4" name="Line 21"/>
            <p:cNvSpPr>
              <a:spLocks noChangeShapeType="1"/>
            </p:cNvSpPr>
            <p:nvPr/>
          </p:nvSpPr>
          <p:spPr bwMode="auto">
            <a:xfrm>
              <a:off x="725" y="2244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5" name="Line 22"/>
            <p:cNvSpPr>
              <a:spLocks noChangeShapeType="1"/>
            </p:cNvSpPr>
            <p:nvPr/>
          </p:nvSpPr>
          <p:spPr bwMode="auto">
            <a:xfrm>
              <a:off x="725" y="2109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Line 23"/>
            <p:cNvSpPr>
              <a:spLocks noChangeShapeType="1"/>
            </p:cNvSpPr>
            <p:nvPr/>
          </p:nvSpPr>
          <p:spPr bwMode="auto">
            <a:xfrm>
              <a:off x="725" y="1974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24"/>
            <p:cNvSpPr>
              <a:spLocks noChangeShapeType="1"/>
            </p:cNvSpPr>
            <p:nvPr/>
          </p:nvSpPr>
          <p:spPr bwMode="auto">
            <a:xfrm>
              <a:off x="725" y="1839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25"/>
            <p:cNvSpPr>
              <a:spLocks noChangeShapeType="1"/>
            </p:cNvSpPr>
            <p:nvPr/>
          </p:nvSpPr>
          <p:spPr bwMode="auto">
            <a:xfrm>
              <a:off x="725" y="1705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26"/>
            <p:cNvSpPr>
              <a:spLocks noChangeShapeType="1"/>
            </p:cNvSpPr>
            <p:nvPr/>
          </p:nvSpPr>
          <p:spPr bwMode="auto">
            <a:xfrm>
              <a:off x="725" y="1570"/>
              <a:ext cx="2684" cy="1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27"/>
            <p:cNvSpPr>
              <a:spLocks noChangeShapeType="1"/>
            </p:cNvSpPr>
            <p:nvPr/>
          </p:nvSpPr>
          <p:spPr bwMode="auto">
            <a:xfrm>
              <a:off x="720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28"/>
            <p:cNvSpPr>
              <a:spLocks noChangeShapeType="1"/>
            </p:cNvSpPr>
            <p:nvPr/>
          </p:nvSpPr>
          <p:spPr bwMode="auto">
            <a:xfrm>
              <a:off x="855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29"/>
            <p:cNvSpPr>
              <a:spLocks noChangeShapeType="1"/>
            </p:cNvSpPr>
            <p:nvPr/>
          </p:nvSpPr>
          <p:spPr bwMode="auto">
            <a:xfrm>
              <a:off x="989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30"/>
            <p:cNvSpPr>
              <a:spLocks noChangeShapeType="1"/>
            </p:cNvSpPr>
            <p:nvPr/>
          </p:nvSpPr>
          <p:spPr bwMode="auto">
            <a:xfrm>
              <a:off x="1124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31"/>
            <p:cNvSpPr>
              <a:spLocks noChangeShapeType="1"/>
            </p:cNvSpPr>
            <p:nvPr/>
          </p:nvSpPr>
          <p:spPr bwMode="auto">
            <a:xfrm>
              <a:off x="1259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32"/>
            <p:cNvSpPr>
              <a:spLocks noChangeShapeType="1"/>
            </p:cNvSpPr>
            <p:nvPr/>
          </p:nvSpPr>
          <p:spPr bwMode="auto">
            <a:xfrm>
              <a:off x="1393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33"/>
            <p:cNvSpPr>
              <a:spLocks noChangeShapeType="1"/>
            </p:cNvSpPr>
            <p:nvPr/>
          </p:nvSpPr>
          <p:spPr bwMode="auto">
            <a:xfrm>
              <a:off x="1528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34"/>
            <p:cNvSpPr>
              <a:spLocks noChangeShapeType="1"/>
            </p:cNvSpPr>
            <p:nvPr/>
          </p:nvSpPr>
          <p:spPr bwMode="auto">
            <a:xfrm>
              <a:off x="1663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35"/>
            <p:cNvSpPr>
              <a:spLocks noChangeShapeType="1"/>
            </p:cNvSpPr>
            <p:nvPr/>
          </p:nvSpPr>
          <p:spPr bwMode="auto">
            <a:xfrm>
              <a:off x="1798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36"/>
            <p:cNvSpPr>
              <a:spLocks noChangeShapeType="1"/>
            </p:cNvSpPr>
            <p:nvPr/>
          </p:nvSpPr>
          <p:spPr bwMode="auto">
            <a:xfrm>
              <a:off x="1932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37"/>
            <p:cNvSpPr>
              <a:spLocks noChangeShapeType="1"/>
            </p:cNvSpPr>
            <p:nvPr/>
          </p:nvSpPr>
          <p:spPr bwMode="auto">
            <a:xfrm>
              <a:off x="2067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38"/>
            <p:cNvSpPr>
              <a:spLocks noChangeShapeType="1"/>
            </p:cNvSpPr>
            <p:nvPr/>
          </p:nvSpPr>
          <p:spPr bwMode="auto">
            <a:xfrm>
              <a:off x="2067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39"/>
            <p:cNvSpPr>
              <a:spLocks noChangeShapeType="1"/>
            </p:cNvSpPr>
            <p:nvPr/>
          </p:nvSpPr>
          <p:spPr bwMode="auto">
            <a:xfrm>
              <a:off x="2202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40"/>
            <p:cNvSpPr>
              <a:spLocks noChangeShapeType="1"/>
            </p:cNvSpPr>
            <p:nvPr/>
          </p:nvSpPr>
          <p:spPr bwMode="auto">
            <a:xfrm>
              <a:off x="2336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41"/>
            <p:cNvSpPr>
              <a:spLocks noChangeShapeType="1"/>
            </p:cNvSpPr>
            <p:nvPr/>
          </p:nvSpPr>
          <p:spPr bwMode="auto">
            <a:xfrm>
              <a:off x="2471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42"/>
            <p:cNvSpPr>
              <a:spLocks noChangeShapeType="1"/>
            </p:cNvSpPr>
            <p:nvPr/>
          </p:nvSpPr>
          <p:spPr bwMode="auto">
            <a:xfrm>
              <a:off x="2606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43"/>
            <p:cNvSpPr>
              <a:spLocks noChangeShapeType="1"/>
            </p:cNvSpPr>
            <p:nvPr/>
          </p:nvSpPr>
          <p:spPr bwMode="auto">
            <a:xfrm>
              <a:off x="2740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44"/>
            <p:cNvSpPr>
              <a:spLocks noChangeShapeType="1"/>
            </p:cNvSpPr>
            <p:nvPr/>
          </p:nvSpPr>
          <p:spPr bwMode="auto">
            <a:xfrm>
              <a:off x="2875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45"/>
            <p:cNvSpPr>
              <a:spLocks noChangeShapeType="1"/>
            </p:cNvSpPr>
            <p:nvPr/>
          </p:nvSpPr>
          <p:spPr bwMode="auto">
            <a:xfrm>
              <a:off x="3010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46"/>
            <p:cNvSpPr>
              <a:spLocks noChangeShapeType="1"/>
            </p:cNvSpPr>
            <p:nvPr/>
          </p:nvSpPr>
          <p:spPr bwMode="auto">
            <a:xfrm>
              <a:off x="3145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47"/>
            <p:cNvSpPr>
              <a:spLocks noChangeShapeType="1"/>
            </p:cNvSpPr>
            <p:nvPr/>
          </p:nvSpPr>
          <p:spPr bwMode="auto">
            <a:xfrm>
              <a:off x="3279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48"/>
            <p:cNvSpPr>
              <a:spLocks noChangeShapeType="1"/>
            </p:cNvSpPr>
            <p:nvPr/>
          </p:nvSpPr>
          <p:spPr bwMode="auto">
            <a:xfrm>
              <a:off x="3414" y="1445"/>
              <a:ext cx="1" cy="2406"/>
            </a:xfrm>
            <a:prstGeom prst="line">
              <a:avLst/>
            </a:prstGeom>
            <a:noFill/>
            <a:ln w="10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49"/>
            <p:cNvSpPr>
              <a:spLocks noChangeShapeType="1"/>
            </p:cNvSpPr>
            <p:nvPr/>
          </p:nvSpPr>
          <p:spPr bwMode="auto">
            <a:xfrm>
              <a:off x="725" y="2648"/>
              <a:ext cx="268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Freeform 50"/>
            <p:cNvSpPr>
              <a:spLocks/>
            </p:cNvSpPr>
            <p:nvPr/>
          </p:nvSpPr>
          <p:spPr bwMode="auto">
            <a:xfrm>
              <a:off x="3376" y="2614"/>
              <a:ext cx="33" cy="68"/>
            </a:xfrm>
            <a:custGeom>
              <a:avLst/>
              <a:gdLst>
                <a:gd name="T0" fmla="*/ 0 w 33"/>
                <a:gd name="T1" fmla="*/ 0 h 68"/>
                <a:gd name="T2" fmla="*/ 33 w 33"/>
                <a:gd name="T3" fmla="*/ 34 h 68"/>
                <a:gd name="T4" fmla="*/ 0 w 33"/>
                <a:gd name="T5" fmla="*/ 68 h 68"/>
                <a:gd name="T6" fmla="*/ 0 w 33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8"/>
                <a:gd name="T14" fmla="*/ 33 w 33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8">
                  <a:moveTo>
                    <a:pt x="0" y="0"/>
                  </a:moveTo>
                  <a:lnTo>
                    <a:pt x="33" y="34"/>
                  </a:lnTo>
                  <a:lnTo>
                    <a:pt x="0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154" name="Line 51"/>
            <p:cNvSpPr>
              <a:spLocks noChangeShapeType="1"/>
            </p:cNvSpPr>
            <p:nvPr/>
          </p:nvSpPr>
          <p:spPr bwMode="auto">
            <a:xfrm>
              <a:off x="720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52"/>
            <p:cNvSpPr>
              <a:spLocks noChangeShapeType="1"/>
            </p:cNvSpPr>
            <p:nvPr/>
          </p:nvSpPr>
          <p:spPr bwMode="auto">
            <a:xfrm>
              <a:off x="855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53"/>
            <p:cNvSpPr>
              <a:spLocks noChangeShapeType="1"/>
            </p:cNvSpPr>
            <p:nvPr/>
          </p:nvSpPr>
          <p:spPr bwMode="auto">
            <a:xfrm>
              <a:off x="989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54"/>
            <p:cNvSpPr>
              <a:spLocks noChangeShapeType="1"/>
            </p:cNvSpPr>
            <p:nvPr/>
          </p:nvSpPr>
          <p:spPr bwMode="auto">
            <a:xfrm>
              <a:off x="1124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55"/>
            <p:cNvSpPr>
              <a:spLocks noChangeShapeType="1"/>
            </p:cNvSpPr>
            <p:nvPr/>
          </p:nvSpPr>
          <p:spPr bwMode="auto">
            <a:xfrm>
              <a:off x="1259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56"/>
            <p:cNvSpPr>
              <a:spLocks noChangeShapeType="1"/>
            </p:cNvSpPr>
            <p:nvPr/>
          </p:nvSpPr>
          <p:spPr bwMode="auto">
            <a:xfrm>
              <a:off x="1393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57"/>
            <p:cNvSpPr>
              <a:spLocks noChangeShapeType="1"/>
            </p:cNvSpPr>
            <p:nvPr/>
          </p:nvSpPr>
          <p:spPr bwMode="auto">
            <a:xfrm>
              <a:off x="1528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58"/>
            <p:cNvSpPr>
              <a:spLocks noChangeShapeType="1"/>
            </p:cNvSpPr>
            <p:nvPr/>
          </p:nvSpPr>
          <p:spPr bwMode="auto">
            <a:xfrm>
              <a:off x="1663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59"/>
            <p:cNvSpPr>
              <a:spLocks noChangeShapeType="1"/>
            </p:cNvSpPr>
            <p:nvPr/>
          </p:nvSpPr>
          <p:spPr bwMode="auto">
            <a:xfrm>
              <a:off x="1798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60"/>
            <p:cNvSpPr>
              <a:spLocks noChangeShapeType="1"/>
            </p:cNvSpPr>
            <p:nvPr/>
          </p:nvSpPr>
          <p:spPr bwMode="auto">
            <a:xfrm>
              <a:off x="1932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61"/>
            <p:cNvSpPr>
              <a:spLocks noChangeShapeType="1"/>
            </p:cNvSpPr>
            <p:nvPr/>
          </p:nvSpPr>
          <p:spPr bwMode="auto">
            <a:xfrm>
              <a:off x="2067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62"/>
            <p:cNvSpPr>
              <a:spLocks noChangeShapeType="1"/>
            </p:cNvSpPr>
            <p:nvPr/>
          </p:nvSpPr>
          <p:spPr bwMode="auto">
            <a:xfrm>
              <a:off x="2202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63"/>
            <p:cNvSpPr>
              <a:spLocks noChangeShapeType="1"/>
            </p:cNvSpPr>
            <p:nvPr/>
          </p:nvSpPr>
          <p:spPr bwMode="auto">
            <a:xfrm>
              <a:off x="2336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64"/>
            <p:cNvSpPr>
              <a:spLocks noChangeShapeType="1"/>
            </p:cNvSpPr>
            <p:nvPr/>
          </p:nvSpPr>
          <p:spPr bwMode="auto">
            <a:xfrm>
              <a:off x="2471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65"/>
            <p:cNvSpPr>
              <a:spLocks noChangeShapeType="1"/>
            </p:cNvSpPr>
            <p:nvPr/>
          </p:nvSpPr>
          <p:spPr bwMode="auto">
            <a:xfrm>
              <a:off x="2606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66"/>
            <p:cNvSpPr>
              <a:spLocks noChangeShapeType="1"/>
            </p:cNvSpPr>
            <p:nvPr/>
          </p:nvSpPr>
          <p:spPr bwMode="auto">
            <a:xfrm>
              <a:off x="2740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Line 67"/>
            <p:cNvSpPr>
              <a:spLocks noChangeShapeType="1"/>
            </p:cNvSpPr>
            <p:nvPr/>
          </p:nvSpPr>
          <p:spPr bwMode="auto">
            <a:xfrm>
              <a:off x="2875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Line 68"/>
            <p:cNvSpPr>
              <a:spLocks noChangeShapeType="1"/>
            </p:cNvSpPr>
            <p:nvPr/>
          </p:nvSpPr>
          <p:spPr bwMode="auto">
            <a:xfrm>
              <a:off x="3010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69"/>
            <p:cNvSpPr>
              <a:spLocks noChangeShapeType="1"/>
            </p:cNvSpPr>
            <p:nvPr/>
          </p:nvSpPr>
          <p:spPr bwMode="auto">
            <a:xfrm>
              <a:off x="3145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70"/>
            <p:cNvSpPr>
              <a:spLocks noChangeShapeType="1"/>
            </p:cNvSpPr>
            <p:nvPr/>
          </p:nvSpPr>
          <p:spPr bwMode="auto">
            <a:xfrm>
              <a:off x="3279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71"/>
            <p:cNvSpPr>
              <a:spLocks noChangeShapeType="1"/>
            </p:cNvSpPr>
            <p:nvPr/>
          </p:nvSpPr>
          <p:spPr bwMode="auto">
            <a:xfrm>
              <a:off x="3414" y="2624"/>
              <a:ext cx="1" cy="53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72"/>
            <p:cNvSpPr>
              <a:spLocks noChangeShapeType="1"/>
            </p:cNvSpPr>
            <p:nvPr/>
          </p:nvSpPr>
          <p:spPr bwMode="auto">
            <a:xfrm flipV="1">
              <a:off x="2067" y="1445"/>
              <a:ext cx="1" cy="240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Freeform 73"/>
            <p:cNvSpPr>
              <a:spLocks/>
            </p:cNvSpPr>
            <p:nvPr/>
          </p:nvSpPr>
          <p:spPr bwMode="auto">
            <a:xfrm>
              <a:off x="2033" y="1445"/>
              <a:ext cx="68" cy="34"/>
            </a:xfrm>
            <a:custGeom>
              <a:avLst/>
              <a:gdLst>
                <a:gd name="T0" fmla="*/ 68 w 68"/>
                <a:gd name="T1" fmla="*/ 34 h 34"/>
                <a:gd name="T2" fmla="*/ 34 w 68"/>
                <a:gd name="T3" fmla="*/ 0 h 34"/>
                <a:gd name="T4" fmla="*/ 0 w 68"/>
                <a:gd name="T5" fmla="*/ 34 h 34"/>
                <a:gd name="T6" fmla="*/ 68 w 68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34"/>
                <a:gd name="T14" fmla="*/ 68 w 68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34">
                  <a:moveTo>
                    <a:pt x="68" y="34"/>
                  </a:moveTo>
                  <a:lnTo>
                    <a:pt x="34" y="0"/>
                  </a:lnTo>
                  <a:lnTo>
                    <a:pt x="0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177" name="Line 74"/>
            <p:cNvSpPr>
              <a:spLocks noChangeShapeType="1"/>
            </p:cNvSpPr>
            <p:nvPr/>
          </p:nvSpPr>
          <p:spPr bwMode="auto">
            <a:xfrm>
              <a:off x="2043" y="3726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75"/>
            <p:cNvSpPr>
              <a:spLocks noChangeShapeType="1"/>
            </p:cNvSpPr>
            <p:nvPr/>
          </p:nvSpPr>
          <p:spPr bwMode="auto">
            <a:xfrm>
              <a:off x="2043" y="3591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76"/>
            <p:cNvSpPr>
              <a:spLocks noChangeShapeType="1"/>
            </p:cNvSpPr>
            <p:nvPr/>
          </p:nvSpPr>
          <p:spPr bwMode="auto">
            <a:xfrm>
              <a:off x="2043" y="3457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77"/>
            <p:cNvSpPr>
              <a:spLocks noChangeShapeType="1"/>
            </p:cNvSpPr>
            <p:nvPr/>
          </p:nvSpPr>
          <p:spPr bwMode="auto">
            <a:xfrm>
              <a:off x="2043" y="3322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78"/>
            <p:cNvSpPr>
              <a:spLocks noChangeShapeType="1"/>
            </p:cNvSpPr>
            <p:nvPr/>
          </p:nvSpPr>
          <p:spPr bwMode="auto">
            <a:xfrm>
              <a:off x="2043" y="3187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Line 79"/>
            <p:cNvSpPr>
              <a:spLocks noChangeShapeType="1"/>
            </p:cNvSpPr>
            <p:nvPr/>
          </p:nvSpPr>
          <p:spPr bwMode="auto">
            <a:xfrm>
              <a:off x="2043" y="3052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Line 80"/>
            <p:cNvSpPr>
              <a:spLocks noChangeShapeType="1"/>
            </p:cNvSpPr>
            <p:nvPr/>
          </p:nvSpPr>
          <p:spPr bwMode="auto">
            <a:xfrm>
              <a:off x="2043" y="2918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Line 81"/>
            <p:cNvSpPr>
              <a:spLocks noChangeShapeType="1"/>
            </p:cNvSpPr>
            <p:nvPr/>
          </p:nvSpPr>
          <p:spPr bwMode="auto">
            <a:xfrm>
              <a:off x="2043" y="2783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Line 82"/>
            <p:cNvSpPr>
              <a:spLocks noChangeShapeType="1"/>
            </p:cNvSpPr>
            <p:nvPr/>
          </p:nvSpPr>
          <p:spPr bwMode="auto">
            <a:xfrm>
              <a:off x="2043" y="2648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Line 83"/>
            <p:cNvSpPr>
              <a:spLocks noChangeShapeType="1"/>
            </p:cNvSpPr>
            <p:nvPr/>
          </p:nvSpPr>
          <p:spPr bwMode="auto">
            <a:xfrm>
              <a:off x="2043" y="2513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7" name="Line 84"/>
            <p:cNvSpPr>
              <a:spLocks noChangeShapeType="1"/>
            </p:cNvSpPr>
            <p:nvPr/>
          </p:nvSpPr>
          <p:spPr bwMode="auto">
            <a:xfrm>
              <a:off x="2043" y="2379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Line 85"/>
            <p:cNvSpPr>
              <a:spLocks noChangeShapeType="1"/>
            </p:cNvSpPr>
            <p:nvPr/>
          </p:nvSpPr>
          <p:spPr bwMode="auto">
            <a:xfrm>
              <a:off x="2043" y="2244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Line 86"/>
            <p:cNvSpPr>
              <a:spLocks noChangeShapeType="1"/>
            </p:cNvSpPr>
            <p:nvPr/>
          </p:nvSpPr>
          <p:spPr bwMode="auto">
            <a:xfrm>
              <a:off x="2043" y="2109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Line 87"/>
            <p:cNvSpPr>
              <a:spLocks noChangeShapeType="1"/>
            </p:cNvSpPr>
            <p:nvPr/>
          </p:nvSpPr>
          <p:spPr bwMode="auto">
            <a:xfrm>
              <a:off x="2043" y="1974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1" name="Line 88"/>
            <p:cNvSpPr>
              <a:spLocks noChangeShapeType="1"/>
            </p:cNvSpPr>
            <p:nvPr/>
          </p:nvSpPr>
          <p:spPr bwMode="auto">
            <a:xfrm>
              <a:off x="2043" y="1839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Line 89"/>
            <p:cNvSpPr>
              <a:spLocks noChangeShapeType="1"/>
            </p:cNvSpPr>
            <p:nvPr/>
          </p:nvSpPr>
          <p:spPr bwMode="auto">
            <a:xfrm>
              <a:off x="2043" y="1705"/>
              <a:ext cx="53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Line 90"/>
            <p:cNvSpPr>
              <a:spLocks noChangeShapeType="1"/>
            </p:cNvSpPr>
            <p:nvPr/>
          </p:nvSpPr>
          <p:spPr bwMode="auto">
            <a:xfrm>
              <a:off x="275" y="27"/>
              <a:ext cx="11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09650"/>
            <a:ext cx="9144000" cy="1071562"/>
          </a:xfrm>
        </p:spPr>
        <p:txBody>
          <a:bodyPr/>
          <a:lstStyle/>
          <a:p>
            <a:pPr eaLnBrk="1" hangingPunct="1"/>
            <a:r>
              <a:rPr lang="en-CA"/>
              <a:t>So, a line is actually made up of billions of  points (dots)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Every single point on the line will satisfy the equation!</a:t>
            </a:r>
          </a:p>
        </p:txBody>
      </p:sp>
      <p:sp>
        <p:nvSpPr>
          <p:cNvPr id="109" name="Oval 108"/>
          <p:cNvSpPr/>
          <p:nvPr/>
        </p:nvSpPr>
        <p:spPr>
          <a:xfrm>
            <a:off x="4646612" y="5680075"/>
            <a:ext cx="71438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9" name="Oval 278"/>
          <p:cNvSpPr/>
          <p:nvPr/>
        </p:nvSpPr>
        <p:spPr>
          <a:xfrm>
            <a:off x="1195387" y="2257425"/>
            <a:ext cx="71438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0" name="Oval 279"/>
          <p:cNvSpPr/>
          <p:nvPr/>
        </p:nvSpPr>
        <p:spPr>
          <a:xfrm>
            <a:off x="1662112" y="2695575"/>
            <a:ext cx="71438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1" name="Oval 280"/>
          <p:cNvSpPr/>
          <p:nvPr/>
        </p:nvSpPr>
        <p:spPr>
          <a:xfrm>
            <a:off x="2087562" y="3135312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2" name="Oval 281"/>
          <p:cNvSpPr/>
          <p:nvPr/>
        </p:nvSpPr>
        <p:spPr>
          <a:xfrm>
            <a:off x="2513012" y="3573462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3" name="Oval 282"/>
          <p:cNvSpPr/>
          <p:nvPr/>
        </p:nvSpPr>
        <p:spPr>
          <a:xfrm>
            <a:off x="2938462" y="3971925"/>
            <a:ext cx="71438" cy="714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4" name="Oval 283"/>
          <p:cNvSpPr/>
          <p:nvPr/>
        </p:nvSpPr>
        <p:spPr>
          <a:xfrm>
            <a:off x="3363912" y="4411662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5" name="Oval 284"/>
          <p:cNvSpPr/>
          <p:nvPr/>
        </p:nvSpPr>
        <p:spPr>
          <a:xfrm>
            <a:off x="3775075" y="4837112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86" name="Oval 285"/>
          <p:cNvSpPr/>
          <p:nvPr/>
        </p:nvSpPr>
        <p:spPr>
          <a:xfrm>
            <a:off x="4213225" y="5262562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288" name="Straight Connector 287"/>
          <p:cNvCxnSpPr>
            <a:stCxn id="109" idx="5"/>
          </p:cNvCxnSpPr>
          <p:nvPr/>
        </p:nvCxnSpPr>
        <p:spPr>
          <a:xfrm rot="5400000" flipH="1">
            <a:off x="1042193" y="2077244"/>
            <a:ext cx="3654425" cy="3675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8" name="Object 27"/>
          <p:cNvGraphicFramePr>
            <a:graphicFrameLocks noChangeAspect="1"/>
          </p:cNvGraphicFramePr>
          <p:nvPr/>
        </p:nvGraphicFramePr>
        <p:xfrm>
          <a:off x="4810125" y="3624262"/>
          <a:ext cx="17510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409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3624262"/>
                        <a:ext cx="17510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l" eaLnBrk="1" hangingPunct="1"/>
            <a:r>
              <a:rPr lang="en-CA" dirty="0">
                <a:solidFill>
                  <a:srgbClr val="7B9899"/>
                </a:solidFill>
              </a:rPr>
              <a:t>IV) Equation of a Line Property</a:t>
            </a:r>
          </a:p>
        </p:txBody>
      </p:sp>
      <p:sp>
        <p:nvSpPr>
          <p:cNvPr id="98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6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25" y="438150"/>
            <a:ext cx="8534400" cy="7588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CA" dirty="0"/>
              <a:t>Ex: Which of the following points will be on the line given by the equation: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715000" y="685800"/>
          <a:ext cx="268605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761760" imgH="203040" progId="Equation.DSMT4">
                  <p:embed/>
                </p:oleObj>
              </mc:Choice>
              <mc:Fallback>
                <p:oleObj name="Equation" r:id="rId4" imgW="761760" imgH="20304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85800"/>
                        <a:ext cx="268605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143000" y="1600200"/>
          <a:ext cx="11334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55320" imgH="253800" progId="Equation.DSMT4">
                  <p:embed/>
                </p:oleObj>
              </mc:Choice>
              <mc:Fallback>
                <p:oleObj name="Equation" r:id="rId6" imgW="355320" imgH="2538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00200"/>
                        <a:ext cx="113347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767138" y="1663700"/>
          <a:ext cx="1341437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482400" imgH="253800" progId="Equation.DSMT4">
                  <p:embed/>
                </p:oleObj>
              </mc:Choice>
              <mc:Fallback>
                <p:oleObj name="Equation" r:id="rId8" imgW="482400" imgH="2538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1663700"/>
                        <a:ext cx="1341437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643688" y="1670050"/>
          <a:ext cx="10731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368280" imgH="253800" progId="Equation.DSMT4">
                  <p:embed/>
                </p:oleObj>
              </mc:Choice>
              <mc:Fallback>
                <p:oleObj name="Equation" r:id="rId10" imgW="368280" imgH="2538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1670050"/>
                        <a:ext cx="107315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76200" y="2601913"/>
          <a:ext cx="27559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977760" imgH="253800" progId="Equation.DSMT4">
                  <p:embed/>
                </p:oleObj>
              </mc:Choice>
              <mc:Fallback>
                <p:oleObj name="Equation" r:id="rId12" imgW="977760" imgH="253800" progId="Equation.DSMT4">
                  <p:embed/>
                  <p:pic>
                    <p:nvPicPr>
                      <p:cNvPr id="327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601913"/>
                        <a:ext cx="27559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1079500" y="3400425"/>
          <a:ext cx="17907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634680" imgH="177480" progId="Equation.DSMT4">
                  <p:embed/>
                </p:oleObj>
              </mc:Choice>
              <mc:Fallback>
                <p:oleObj name="Equation" r:id="rId14" imgW="634680" imgH="177480" progId="Equation.DSMT4">
                  <p:embed/>
                  <p:pic>
                    <p:nvPicPr>
                      <p:cNvPr id="327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3400425"/>
                        <a:ext cx="17907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1455738" y="4111625"/>
          <a:ext cx="14319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507960" imgH="177480" progId="Equation.DSMT4">
                  <p:embed/>
                </p:oleObj>
              </mc:Choice>
              <mc:Fallback>
                <p:oleObj name="Equation" r:id="rId16" imgW="507960" imgH="177480" progId="Equation.DSMT4">
                  <p:embed/>
                  <p:pic>
                    <p:nvPicPr>
                      <p:cNvPr id="327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8" y="4111625"/>
                        <a:ext cx="14319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3048000" y="2632075"/>
          <a:ext cx="29273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1104840" imgH="253800" progId="Equation.DSMT4">
                  <p:embed/>
                </p:oleObj>
              </mc:Choice>
              <mc:Fallback>
                <p:oleObj name="Equation" r:id="rId18" imgW="1104840" imgH="253800" progId="Equation.DSMT4">
                  <p:embed/>
                  <p:pic>
                    <p:nvPicPr>
                      <p:cNvPr id="327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632075"/>
                        <a:ext cx="2927350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4017963" y="3424238"/>
          <a:ext cx="17541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622080" imgH="164880" progId="Equation.DSMT4">
                  <p:embed/>
                </p:oleObj>
              </mc:Choice>
              <mc:Fallback>
                <p:oleObj name="Equation" r:id="rId20" imgW="622080" imgH="164880" progId="Equation.DSMT4">
                  <p:embed/>
                  <p:pic>
                    <p:nvPicPr>
                      <p:cNvPr id="327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3424238"/>
                        <a:ext cx="175418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6186488" y="2614613"/>
          <a:ext cx="28273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1002960" imgH="253800" progId="Equation.DSMT4">
                  <p:embed/>
                </p:oleObj>
              </mc:Choice>
              <mc:Fallback>
                <p:oleObj name="Equation" r:id="rId22" imgW="1002960" imgH="253800" progId="Equation.DSMT4">
                  <p:embed/>
                  <p:pic>
                    <p:nvPicPr>
                      <p:cNvPr id="327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488" y="2614613"/>
                        <a:ext cx="2827337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7115175" y="3413125"/>
          <a:ext cx="18621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660240" imgH="177480" progId="Equation.DSMT4">
                  <p:embed/>
                </p:oleObj>
              </mc:Choice>
              <mc:Fallback>
                <p:oleObj name="Equation" r:id="rId24" imgW="660240" imgH="177480" progId="Equation.DSMT4">
                  <p:embed/>
                  <p:pic>
                    <p:nvPicPr>
                      <p:cNvPr id="3278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5" y="3413125"/>
                        <a:ext cx="18621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2" name="Object 14"/>
          <p:cNvGraphicFramePr>
            <a:graphicFrameLocks noChangeAspect="1"/>
          </p:cNvGraphicFramePr>
          <p:nvPr/>
        </p:nvGraphicFramePr>
        <p:xfrm>
          <a:off x="7526338" y="4141788"/>
          <a:ext cx="14319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507960" imgH="164880" progId="Equation.DSMT4">
                  <p:embed/>
                </p:oleObj>
              </mc:Choice>
              <mc:Fallback>
                <p:oleObj name="Equation" r:id="rId26" imgW="507960" imgH="164880" progId="Equation.DSMT4">
                  <p:embed/>
                  <p:pic>
                    <p:nvPicPr>
                      <p:cNvPr id="327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6338" y="4141788"/>
                        <a:ext cx="143192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81000" y="4933950"/>
            <a:ext cx="838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000">
                <a:solidFill>
                  <a:srgbClr val="FF0000"/>
                </a:solidFill>
              </a:rPr>
              <a:t>Since only the third point satisfies the equation, then the third point (3,3) will be on the line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8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V) Evaluating Equations: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291264" cy="5493224"/>
          </a:xfrm>
        </p:spPr>
        <p:txBody>
          <a:bodyPr/>
          <a:lstStyle/>
          <a:p>
            <a:r>
              <a:rPr lang="en-CA" dirty="0"/>
              <a:t>When you have an equation, you can solve for values by simply plugging in numbers</a:t>
            </a:r>
            <a:br>
              <a:rPr lang="en-CA" dirty="0"/>
            </a:br>
            <a:endParaRPr lang="en-CA" dirty="0"/>
          </a:p>
          <a:p>
            <a:pPr marL="0" indent="0">
              <a:buNone/>
            </a:pPr>
            <a:r>
              <a:rPr lang="en-CA" dirty="0"/>
              <a:t>Ex: Given the following pattern, How many toothpicks will you need to make 87 triangles?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11560" y="4005064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 flipV="1">
            <a:off x="1115616" y="3068960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467544" y="3140968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068755"/>
              </p:ext>
            </p:extLst>
          </p:nvPr>
        </p:nvGraphicFramePr>
        <p:xfrm>
          <a:off x="556323" y="4089896"/>
          <a:ext cx="1063349" cy="347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323" y="4089896"/>
                        <a:ext cx="1063349" cy="347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2339752" y="4005064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843808" y="3068960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195736" y="3140968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753838"/>
              </p:ext>
            </p:extLst>
          </p:nvPr>
        </p:nvGraphicFramePr>
        <p:xfrm>
          <a:off x="2277442" y="4089152"/>
          <a:ext cx="12144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442" y="4089152"/>
                        <a:ext cx="1214438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491880" y="3140968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15816" y="3140968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139952" y="4005064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4644008" y="3068960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995936" y="3140968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15321"/>
              </p:ext>
            </p:extLst>
          </p:nvPr>
        </p:nvGraphicFramePr>
        <p:xfrm>
          <a:off x="4674344" y="4077072"/>
          <a:ext cx="1193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698400" imgH="203040" progId="Equation.DSMT4">
                  <p:embed/>
                </p:oleObj>
              </mc:Choice>
              <mc:Fallback>
                <p:oleObj name="Equation" r:id="rId8" imgW="69840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344" y="4077072"/>
                        <a:ext cx="1193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flipH="1">
            <a:off x="5292080" y="3140968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716016" y="3140968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64088" y="4005064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868144" y="3068960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959825"/>
              </p:ext>
            </p:extLst>
          </p:nvPr>
        </p:nvGraphicFramePr>
        <p:xfrm>
          <a:off x="467544" y="4581128"/>
          <a:ext cx="2016224" cy="515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660240" imgH="164880" progId="Equation.DSMT4">
                  <p:embed/>
                </p:oleObj>
              </mc:Choice>
              <mc:Fallback>
                <p:oleObj name="Equation" r:id="rId10" imgW="660240" imgH="1648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581128"/>
                        <a:ext cx="2016224" cy="5154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512201"/>
              </p:ext>
            </p:extLst>
          </p:nvPr>
        </p:nvGraphicFramePr>
        <p:xfrm>
          <a:off x="442913" y="5080000"/>
          <a:ext cx="2636837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863280" imgH="253800" progId="Equation.DSMT4">
                  <p:embed/>
                </p:oleObj>
              </mc:Choice>
              <mc:Fallback>
                <p:oleObj name="Equation" r:id="rId12" imgW="8632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5080000"/>
                        <a:ext cx="2636837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382234"/>
              </p:ext>
            </p:extLst>
          </p:nvPr>
        </p:nvGraphicFramePr>
        <p:xfrm>
          <a:off x="352425" y="5749925"/>
          <a:ext cx="36449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1193760" imgH="203040" progId="Equation.DSMT4">
                  <p:embed/>
                </p:oleObj>
              </mc:Choice>
              <mc:Fallback>
                <p:oleObj name="Equation" r:id="rId14" imgW="1193760" imgH="2030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5749925"/>
                        <a:ext cx="36449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041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FA5343-F2DE-43E3-A066-960FCA1FC478}"/>
              </a:ext>
            </a:extLst>
          </p:cNvPr>
          <p:cNvSpPr txBox="1">
            <a:spLocks/>
          </p:cNvSpPr>
          <p:nvPr/>
        </p:nvSpPr>
        <p:spPr>
          <a:xfrm>
            <a:off x="76200" y="152400"/>
            <a:ext cx="8654354" cy="8141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Ex) A cube has a SA of 6.  Two connecting cubes has a SA of 10.  3 connecting cubes has a SA of 14.    </a:t>
            </a:r>
          </a:p>
        </p:txBody>
      </p:sp>
      <p:sp>
        <p:nvSpPr>
          <p:cNvPr id="5" name="Cube 4">
            <a:extLst>
              <a:ext uri="{FF2B5EF4-FFF2-40B4-BE49-F238E27FC236}">
                <a16:creationId xmlns:a16="http://schemas.microsoft.com/office/drawing/2014/main" id="{F868BBBB-82CD-4A73-8901-31DC5FE5FE58}"/>
              </a:ext>
            </a:extLst>
          </p:cNvPr>
          <p:cNvSpPr/>
          <p:nvPr/>
        </p:nvSpPr>
        <p:spPr>
          <a:xfrm>
            <a:off x="539621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B99BAA28-4DF7-4AD7-BD27-FEBB9FEE5238}"/>
              </a:ext>
            </a:extLst>
          </p:cNvPr>
          <p:cNvSpPr/>
          <p:nvPr/>
        </p:nvSpPr>
        <p:spPr>
          <a:xfrm>
            <a:off x="1620709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E047AAF6-1E9E-47B7-9563-C0C3E1BF03E9}"/>
              </a:ext>
            </a:extLst>
          </p:cNvPr>
          <p:cNvSpPr/>
          <p:nvPr/>
        </p:nvSpPr>
        <p:spPr>
          <a:xfrm>
            <a:off x="1922748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Cube 7">
            <a:extLst>
              <a:ext uri="{FF2B5EF4-FFF2-40B4-BE49-F238E27FC236}">
                <a16:creationId xmlns:a16="http://schemas.microsoft.com/office/drawing/2014/main" id="{37460E8E-2073-47FF-AFDD-2DA07865A547}"/>
              </a:ext>
            </a:extLst>
          </p:cNvPr>
          <p:cNvSpPr/>
          <p:nvPr/>
        </p:nvSpPr>
        <p:spPr>
          <a:xfrm>
            <a:off x="3125587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Cube 8">
            <a:extLst>
              <a:ext uri="{FF2B5EF4-FFF2-40B4-BE49-F238E27FC236}">
                <a16:creationId xmlns:a16="http://schemas.microsoft.com/office/drawing/2014/main" id="{FBD913F0-79CB-4D88-926E-F3A301C12977}"/>
              </a:ext>
            </a:extLst>
          </p:cNvPr>
          <p:cNvSpPr/>
          <p:nvPr/>
        </p:nvSpPr>
        <p:spPr>
          <a:xfrm>
            <a:off x="3427626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4FD9CE71-E65E-4F18-A9FE-0EBB707BB099}"/>
              </a:ext>
            </a:extLst>
          </p:cNvPr>
          <p:cNvSpPr/>
          <p:nvPr/>
        </p:nvSpPr>
        <p:spPr>
          <a:xfrm>
            <a:off x="3729665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0A7E1348-19CB-48F8-B200-77E692EB6D1F}"/>
              </a:ext>
            </a:extLst>
          </p:cNvPr>
          <p:cNvSpPr/>
          <p:nvPr/>
        </p:nvSpPr>
        <p:spPr>
          <a:xfrm>
            <a:off x="5042199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1BF9E85C-FCDA-47E6-BBAB-99293375F340}"/>
              </a:ext>
            </a:extLst>
          </p:cNvPr>
          <p:cNvSpPr/>
          <p:nvPr/>
        </p:nvSpPr>
        <p:spPr>
          <a:xfrm>
            <a:off x="5344238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Cube 12">
            <a:extLst>
              <a:ext uri="{FF2B5EF4-FFF2-40B4-BE49-F238E27FC236}">
                <a16:creationId xmlns:a16="http://schemas.microsoft.com/office/drawing/2014/main" id="{D5F53FAB-785B-4D48-A001-195BB73B2C5B}"/>
              </a:ext>
            </a:extLst>
          </p:cNvPr>
          <p:cNvSpPr/>
          <p:nvPr/>
        </p:nvSpPr>
        <p:spPr>
          <a:xfrm>
            <a:off x="5646277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Cube 13">
            <a:extLst>
              <a:ext uri="{FF2B5EF4-FFF2-40B4-BE49-F238E27FC236}">
                <a16:creationId xmlns:a16="http://schemas.microsoft.com/office/drawing/2014/main" id="{34EF5B1C-351B-41E3-B20E-FA05A542AC5A}"/>
              </a:ext>
            </a:extLst>
          </p:cNvPr>
          <p:cNvSpPr/>
          <p:nvPr/>
        </p:nvSpPr>
        <p:spPr>
          <a:xfrm>
            <a:off x="5948316" y="953677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DC953FD-E275-4037-BF12-C0F034923518}"/>
              </a:ext>
            </a:extLst>
          </p:cNvPr>
          <p:cNvSpPr txBox="1">
            <a:spLocks/>
          </p:cNvSpPr>
          <p:nvPr/>
        </p:nvSpPr>
        <p:spPr>
          <a:xfrm>
            <a:off x="76200" y="1600200"/>
            <a:ext cx="8654354" cy="8141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a) Suppose “n” is the number of cubes attached together, create an equation for the Surface Area in terms of “n”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FECA24C-669F-44C1-A90E-4610CEA0FC0F}"/>
              </a:ext>
            </a:extLst>
          </p:cNvPr>
          <p:cNvSpPr txBox="1">
            <a:spLocks/>
          </p:cNvSpPr>
          <p:nvPr/>
        </p:nvSpPr>
        <p:spPr>
          <a:xfrm>
            <a:off x="76200" y="3072089"/>
            <a:ext cx="8654354" cy="8141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b) What is the surface area of a solid with 25 cubes attached together.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450F415-8389-45F9-9EB2-EEE9F59E6857}"/>
              </a:ext>
            </a:extLst>
          </p:cNvPr>
          <p:cNvSpPr txBox="1">
            <a:spLocks/>
          </p:cNvSpPr>
          <p:nvPr/>
        </p:nvSpPr>
        <p:spPr>
          <a:xfrm>
            <a:off x="76200" y="4596089"/>
            <a:ext cx="8654354" cy="8141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c) How many cubes are there altogether if the surface area is 210units</a:t>
            </a:r>
            <a:r>
              <a:rPr lang="en-CA" sz="2200" baseline="30000" dirty="0"/>
              <a:t>2 </a:t>
            </a:r>
            <a:r>
              <a:rPr lang="en-CA" sz="2200" dirty="0"/>
              <a:t>. </a:t>
            </a:r>
            <a:r>
              <a:rPr lang="en-CA" sz="2200" baseline="30000" dirty="0"/>
              <a:t> </a:t>
            </a:r>
            <a:r>
              <a:rPr lang="en-CA" sz="2200" dirty="0"/>
              <a:t>Show your work to get this answer:</a:t>
            </a:r>
          </a:p>
        </p:txBody>
      </p:sp>
    </p:spTree>
    <p:extLst>
      <p:ext uri="{BB962C8B-B14F-4D97-AF65-F5344CB8AC3E}">
        <p14:creationId xmlns:p14="http://schemas.microsoft.com/office/powerpoint/2010/main" val="19621066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PASSING_SCORE" val="100.0000000000"/>
  <p:tag name="GENSWF_OUTPUT_FILE_NAME" val="m8pch103"/>
  <p:tag name="ISPRING_RESOURCE_PATHS_HASH_2" val="566d39f4d7976e59a3dae46c179672da2bf3"/>
  <p:tag name="ISPRING_ULTRA_SCORM_COURSE_ID" val="78552CA7-B65D-4824-9071-7B48D193FEDF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10.3 Graphing Linear Equations"/>
  <p:tag name="ISPRING_RESOURCE_PATHS_HASH_PRESENTER" val="1b56d15d86e08c64c4785613bc153090ecded65"/>
  <p:tag name="ISPRING_PLAYERS_CUSTOMIZATION_2" val="UEsDBBQAAgAIADWlh1AZ0s9XgAMAAE0MAAAYAAAAbm9uZS9jb21tb25fbWVzc2FnZXMubG5nrVfBbts4EL0X6D8QAnrbTbu3PTgOZInJEpZFVaLrpBeCkRiHqCR6Rcmp9+t3SNleu4tAdpyLIJHmvJl5b2bo0c3PqkRr2Ril62vvj6svHpJ1rgtVL6+9Obv9/U8PmVbUhSh1La+9WnvoZvzxw6gU9bITSwnvHz8gNKqkMfBpxvbrv2+kimsvmXA/CHCWkUmEeRL5DzjlWYBjPyWUx5TxbJ4kNGU49MbsWSKjqq4ULfiElEG1bpHpVivdtLJAqkYt/ETkOSCoR1WqdoMqXcjR5y3msAvZlMQc4O37bplEhD3wGQ2xN8a1eCzBjbyRskaNFIVsLsGIaTrzo63xUJnLrS98hsFmOu1xghTDQsgXhP3ljQOwaVP1otpnpLJVA2wiuRZl1+d0y/cQ3MQPppxR7icJn8wZozGP/AmOvPFE5D+GTgc0ZimNeOLHOOIxvmfe2D7PO5ek+Js3ts/Bc/M0xTFIKSIh5iRzugroLImw09WD7tCzWEvUarRW8sWpSNataoCKUhVuI9ewUHeDTIR05kPaU5yxlASM0NgbZ7ppNr/14uzaZ90AnEFFz3bhMC0Pdn/VSAPQPRvaChpkXuhKqPpqCBpihOpJ/Cxb0DS0Wm1BPgKthDEvuimO4jsEGjJM4oBCCgN2YNwW494w+KigNzSNzNthY+Cl7zKzZWRB4pAuOHNCsGRUnWkh4dWqlK103iobishdVh7lkwZmSinWfdYA3dE0mKAZ1Ih/h/mE3oMGQHT0nBN06o3p9JwTDziDgHA2dCb2v5E732UE1LmTzk6aubBKKDfbxmaZWyvdGVixbIKAXPTm6jyYDH+dg2KIH71SAb3VXVddqjW0JCBbNoNAUJQBDkl8x7/OyXd+65PIdaBfaRYb18FFsRZ1LoHYXHRGog3sFapwe1ZiDv/vTv2DRLstyE/bWo5DfP/pXH+Oyv8V9Ym2ldWqHYK2Cdu6/xYvbDm96sIpob8Nfz9g34WZg5F8MT9Ho/8cjgaduDBTp7P1rp44pZzcJZ1Q3t4eD2bWURtjhEVwO4nB4HJ/9SpVpeAmcYLN+QzbjGbQbPrmcxTJQndl4YRVqh+uAcFg6ir5/2n41OjKrZbC7BLbN8CbS7zog0t70OSMqbjXxsn8HEjj7Sxl84nzOeP09hYm0tPT0AlGIPZ3uZCIvtgqXcHSL57uv4y7+I8+H/wP+BdQSwMEFAACAAgANaWHUB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NaWHUB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DWlh1B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NaWHUN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DWlh1COc/b6agAAAOUAAAAaAAAAbm9uZS9odG1sX3NraW5fc2V0dGluZ3MuanOr5lIAAqUcJQUrhWowG8xPKi0pyc/TS87PK0nNK9HLyy/KTQSrUVJ2AwMlHZyK88tSiwgoTUtMTkUx1NTIwskFp0qEiSZO5i7OlsjqChLTU/WSEpOz04vyS/NSIMqcXV0MXYyVwKpquWoBUEsDBBQAAgAIADWlh1C8fTX3SgAAAEkAAAAXAAAAbm9uZS9sb2NhbF9zZXR0aW5ncy54bWyzsa/IzVEoSy0qzszPs1Uy1DNQUkjNS85PycxLt1UKDXHTtVBSKC5JzEtJzMnPS7VVystXUrC347LJyU9OzAlOLSkBKizWt+MCAFBLAwQUAAIACAA4pYdQqOVJCL4FAADcFQAAJgAAAHVuaXZlcnNhbC1uby12aWRlby9jb21tb25fbWVzc2FnZXMubG5nrVjdbts2FL4v0HcgBBTYgC5tB7QYhsQFLTGxEFlSRTpuNgwCIzEOEUn09OMku9rT7MH2JDukZMduV0hKemHDony+c0h+3zmHPP54n2doI8pKquLEenf01kKiSFQqi9WJtWCnP/1ioarmRcozVYgTq1AW+jh5+eI448Wq4SsBv1++QOg4F1UFj9VEPz0+I5meWOE0xrZNKHWnHolDD1+SKKY28XHkBrEfsJguwjCIGHGsCbsRqJJ5k/EaYkKyQoWqUdWs16qsRYpkgWr4C08S8CCvZCbrB5SrVBy/6Xz2h0DPXT8G9/r3dtj1XHYZzwOHWBNS8KsMwkhKIQpUCp6K8jk+/CCaY68Dd2T1fPQlZgQwo/PWjx0RGHDipctm1sQGTL1Ud7K+QZKuS9hNJDY8a9o17fa7z90U2+cxC2IchvF0wVjgxx6eEs+aTHly22dtB/MQ+5exF5wF8dQ9g7BUvubFA/LUSv3w84cP9+/ef/hxFAyFVfQOgZBBev92AJDPosCLAY14sU8+M2uiv8fZBQvmuT7sYvdjnHUYkQtror977RZRRHwQhuc6JHapUYleC48YlVyqBt3wjUC1Qhsp7owmRFHLEoiVydS8SBQMFE0vr5xgjoFEEaEscm3mBr41oaosH163UmvqG1WCuwqlLXdT41OzSr9fl6IC1y23lJYniDZVOZfFUb/rpe8F2DEkmwO78RksLttNCpAO4A2lNzA/9Rpc3BWZ4im6BiEhGVDE1+tMJl3i6HgfZvyhN4oIL13/DMgeeBRE62xHdCpIkVNyPdmRKBGmJAKAkleifIJtbLhuzBHOsnEIM/ds5sGH6RBmcnWTwaceG0dIgAmh6M0UwFTI6CGmdBlEjl40cIU4WvOqulNlesDS/f3sA3Z9OwAh2GwPXBeIHTDwQ0K9KkuR1P1gECU2/O50BVMFAsbMJAMtqbypapBNvs5ELUy0Uk+FJ4ZSV+Jagb4ywTct98G7EVsvzT288O1ZPGW7FOrxpkhuBtqBOP9XH/tqaIAm+5zvjalDi6fBZ8gukAyDMRbBOeTA8zEWl4TCIhPaZ+PjC/cMm12CvLdNStukl3CdY7KHrgHQbNpI1VQwopcEUpPZkeponBtKPi2AxS72vpFbW9Rt97GSGyjdQEBR9jqCdG8TR4vq08L9LT7Frmcq9ZfU4w+m0+HphheJALIlXO/pA7xLZWreadob/3828i/E6y7Vv+qqhO+Qz6/GxnNQWL6hCF7XIl/Xfa71gnXhPyUKLfFvhjBk6k/zv2tEv8vO7LWuz96fgxZ5zB71BvHMlRq+W987EtqWGgINiy6O0GNkw61m2u3UDXRF7O+2H+1c/xRswrZuQWFzi2s13NoPOgBfoadi0BmssYmcQquTQxUabnsBsz4I/0IXjOH2SzKlLoOqsxRXlax7PRs9D66vRs5PL6x7PetBsWEu8yBkHwBXu4NkJnOIPx2AuZiT7Qq0JeJgJkvVZKmRfyZvTZmAtW1y8XU3fF2q3IxmvNrSvy1TH58TRTu5qHUajuindgoevD97An76LlGCI2hjbOzbuvextdqzgUYgH70UHqPb1gl0lPM6uYFyfK2aIh0I1B7BHHKKAaybMxW87O/COoAvwmhHUTf66ygQ3dFBEiU7sN99VYvqj9Egeho7DNoe/MR93Q+0mBoW0Tg4PYVO7vq6z4Lh6WHI5mGIVXdU3toNPDkzF9j/XY6kvC2Kucph6KjfL9OXVIYsmDFsz+agP2rkppoSms4xCFu62cEigiNdp1wbgKCBYLLOBCL3XOttDKq++IHMbA5p1mTOy1tI60ypbFRsZgO1nOpxc3q8A2nqTBajIn9eUdUTZm4YY8cxF0KwknDev217iBQOnEl3M5Sp1WAwe4Z9qBpf4IlU1mMBI0J2Fz76UsNcIHiK69vUf//+p8/eFOptToa01z4/Jr3N13V791SZe9jjN3vXsv8BUEsDBBQAAgAIADilh1AVHmAbowAAAH8BAAA3AAAAdW5pdmVyc2FsLW5vLXZpZGVv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OKWHUEszhoovBQAAaB0AADAAAAB1bml2ZXJzYWwtbm8tdmlkZW8vZmxhc2hfcHVibGlzaGluZ19zZXR0aW5ncy54bWzlWdty2zYQffdXYNjJYyw7sZvEI8mjSNRYE90q0kk8nY4HIlciahBgAVCO8tSv6Yf1S7oQLVryFUoiT5o8eGSCe84u9oYlWT3+lHIyA6WZFDVvf3fPIyAiGTMxrXmnYfv5a49oQ0VMuRRQ84T0yHF9p5rlY850EoAxKKoJ0gh9lJmalxiTHVUql5eXu0xnyt6VPDfIr3cjmVYyBRqEAVXJOJ3jj5lnoL0rBgcC/EuluILVd3YIqRZMPRnnHAiL0XLB7KYob3OqE69SiI1pdDFVMhdxU3KpiJqOa94vTb+133q5lCmoWiwFYX2i67hol80RjWNmraA8YJ+BJMCmCZq7v3fgkUsWm6Tmvdx7YXlQvnKbZ8FebJ5anqZELwhzpSAFQ2NqaHFZaFQwAYXhAF03KgckXVtbkTTwyZQLxVI8FzRlUYh3iPVVzWuF5yO/7Y/8ftM/Px11C1OdEWEn7PpOmKDbafnn/UHoB+cnYa+7MSj0P4YbgDa1zJl+OPIDvx/6o/O3ncGGCHejrjF+r9Hpboj54L8NOuGmmvqN3qaQ4cmg74Y5ORv6o26n/+48HAy6YWd4jVrk8Eq2VivriV/FApG5Wk1vk+TpWFDGsdncyHENBtsVp2oKoWwzrMYJ5Ro88mcG099yypmZ2wrFrnYBkDV0BpEZ2eqrebaivGu6ghANw5Isa/vwTVnar16vbb1SaL/e1p1WVstmN0ykkU9s/f7eYWn+m4OHzb/H0Co1hkYJNjGz7EGrK0spZpE0MmyGHRJubHOScx7kWSaVuW5jq4ulEffQVCdSrEXeXpOx5HHpMUjHEPdpCiutP7hgoo2S+x6ZYI5y9OUgA0ECKvC4YQb9G5UEOh9rw8zimGlfSTcUo5wgH56HQHrBLX9HCVV6LSnL0NoWH9V/70sD+o/C3cXSvaIBZ6jFloaTvC9i0lL0Eo9HF/EhCBexE8wcbrMHlJMRiuoNJEmDcyfhFOvIRfADjDUz4CQqcx6TucwJZxfoZ0kw4/MU/0uArB7LZKJkuljF0cEQvQjLjMElxMcuis5QRZojEueUjIMpNPyVs89kDBOpkBfoDMOG60wX/LsbEWdU62tSurTxWXG4dfot/+Mzu0EazygOCpuRY3lDmpmt8NM5EdIsceiOiOaYFTYoMYsX91z2tvvlYSg7DMb5G0VjjV+zNOf0W9KXDlmh3mLIt6Nlk8A/aoGz2oTOFoVui3dBjSXOMCQFJ96I8HRgIgdXwogKIgWfExrhgKJt25gxmWtcKRpEQa2/3MICj2m6uJriSYYaVQzKiXJv/8XLg8NfX71+c7Rb+ffvf54/CLoa3YacWnXF7NZ8cOB3Rt54uHgEd88Q74a6Mco/Arp3oHfGbWrmA8O9M/KOEd8Ze3PQdwbeGvcfQT4w9N/CtqVKbdeJb8Xz7uc/B3jHGt1ohp33nfDsDoJFKdwe2KoVO0zePVsuZuzvdbQM/MaoeUIwXKfdMDhyaQ99iZ3YRAk2mIl9CeKCGZyGGFPfid6GzmkWHfnvnQgxiE6d1E1tf+C04XcuUqNidhyuzI1OJuAsMC3ONpwGOEtxeI2frLN/TZ91qstv3KK31rr+H+3nqx9ti/61pfYDVEXJ1lL35zggthmgH9jt3/c7nx/5xcxo+XLWRbhH1QUoEkrJneSHy1eQpCMm0gURAJAUH7LdHBjDk7ar9cQP/F7n7aDb+gmOhu/Ug8VV+dlh7TtD+f57/cOcvZMywVJ0q30wL7/m1Q8P9qqVu2/t7CDb+tfR+s5/UEsDBBQAAgAIADilh1AOe8cgZQMAAJcMAAAqAAAAdW5pdmVyc2FsLW5vLXZpZGVvL2ZsYXNoX3NraW5fc2V0dGluZ3MueG1slVfbTuMwEH3nK6ruO10KuwUpVOoNCW0X0NLtu9tMW6uOHdlO2f79ji9JnDYhhQgJz5xjz+V4LCK1p7xzAKmo4I/dfnd41elE60xK4HoBScqIhg6NH7tPf+fzbs+5BRPyHbSmfKuMJbdZ4CrTWvDrteAa97jmQiaEdYffnuxP1LPINpbAkC7lbMgaymN+9O/H04so/oy78WA6eWgirEWSEn6ci624XpH1fitFxmMT2q35mmi7YwqSUb5vjYhRpZ81JJWYZjez/qx/GSWVoBSYkB6mo/7oZyuLkRWwIvvB3f3d6EJOedTnjTmhHaii2tIG/cHt4K6JlpItVIs8mU1vprfNeI67V7vyaVyOoOGfbs0chX8E+aXNRZqlX9FIKsXWFPSEMzBfK4cJEuP1Q8L0wXytBJOQOahVkIrRGNsgZOyk+N18TeCmWvo/wyERmbstBXszTTiZHkYhKwZDLTOIevnK+dROfLxmGi8TDDeEKQSEphL0hhm+kUzl21RtJe4PfFAeByBvKBFLwbIEJi7eAFi1l/jJZGznShhfYQsClHDwxiDC0lgiX7CsZ8jAWCLfTbdeOTuewU89jpPrYUx8Mz+vPnqBE1zm9cpXudecNDe3XAVHe0OOSUQMQyurBU3AdC3qWZsLqXcWU8TJgW6Jxjfpt8GtjjYZFfVOHF5p9bqKNNUM6uS2FplUGAy6lz5b37kaj6O4h0ON9Bw2OkdXjWVTzGsRasGu25Xutyvq5tYdjW/JYzchcg9yIQRT3Y7n4f3DbdyrfM4w0xrfUpDPfCMu5HChIdzfJtEEFu4KXgonWpP1LsGQmjIoKuoaW9+/yB9b11ieJSuQM9QDhVyQVZvD7eh2x/BXLyl8QFwlNDgdU+9wO05ooffA4AUARK53+W1wC+dJMqYpgwPkMyUw2ISbMosUqr8uXyOuqiQDy0V69COoFEqIqzpqCEuMq57hPO2a12SlbGaViZIP93KkVMZ9PiWNWMMBaddeSZWN0V9XQexVpZwk0+JdE6n9puXa504OMOI0sQMIHcHxNR7HYUKkvirWmVfrzF6GYB6tYjOVE2o8TRQzZof9Oor1nM7YBV7P4UYChPPVGq+CF+AXHFeCyPilgFSehBq3Y2OO+GjacY2DPkl11AtMrjlFG/Bv/Idk+B9QSwMEFAACAAgAOKWHUPrnN04qBQAA8hwAAC8AAAB1bml2ZXJzYWwtbm8tdmlkZW8vaHRtbF9wdWJsaXNoaW5nX3NldHRpbmdzLnhtbN1Z3VLbOBS+5yk03ullCfRn2zIJTJqYwdP8bWzaMjs7jGKfxFpkySvJoenVPs0+2D7JHsXEJBBA6RI67QUTLJ/v09H5t10/+pJxMgWlmRQNb393zyMgYpkwMWl4p9Hx87ce0YaKhHIpoOEJ6ZGjw516Xow402kIxqCoJkgj9EFuGl5qTH5Qq11eXu4ynSt7V/LCIL/ejWVWyxVoEAZULed0hj9mloP2rhgcCPAvk+IKdrizQ0i9ZOrKpOBAWIKaC2YPRfmJybhXK6VGNL6YKFmIpCW5VERNRg3vl5bf3m+/XMiUTG2WgbAm0Ye4aJfNAU0SZpWgPGRfgaTAJilqu7/3yiOXLDFpw3u598LyoHztNs+cvTw7tTwtiUYQ5mqDDAxNqKHlZbmjgjEo9AboQ6MKQNKVtSVJA19MtVAuJTNBMxZHeIdYUzW8dnQ+9I/9od9r+eenw06pqjMiCqKO74QJO0HbP+/1Iz88P4m6nY1Bkf852gC0qWbO9IOhH/q9yB+evw/6GyLclbrG+N1m0NkQ88l/HwbRpjv1mt1NIYOTfs8Nc3I28IedoPfhPOr3O1EwuEbNY3gpWuu11cCvY4LIQi2Ht0mLbCQo41hrbsS4BoPVilM1gUgeM8zGMeUaPPJnDpPfCsqZmdkMxaJ2AZA3dQ6xGdrsa3g2o7xrupIQFcOUrHL79bsqtd+8XTl6rdz9+lhrtaxXtW6QSiOfWPv9vdeV+u9e3a/+HYrWqTE0TrGImUUNWl5ZSDGLpLFhU6yQcOOY44LzsMhzqcx1GVterJS4g6Y+lmLF8/aajCRPKotBNoKkRzOMv8Gx8MgYg5Kj8fo5CBJSge2FGTRoXCF0MdKGmXlbOb6SbipGOcHWgf0PSDe8ZeA4pUqvRGHlS1vT48Pfe9KA/qO0b7l0p2jIGe5ic8FJ3hcJaSt6ie3QRXwAwkXsBEOF23AB5aSEonoDSdLk3Ek4w8RxEfwEI80MOInKgidkJgvC2QXaWRIM8SLD/1Igy32YjJXM5qucakP03C1TBpeQHLlsdIZbZAUicS7JOZhyh78K9pWMYCwV8gKdottwnemSf3cj4pxqfU1KFzo+K7tZ0Gv7n5/ZA9JkSnEy2Iwc8xmy3GyFn86IkGaBQ3PEtMCosE5JWDK/53K23W93Q1VS0M+P5I0Vfs2ygtPHpK8MskS9RZdvZ5dNHP+gBs7bpnQ6T3SbvHNqTHGGLik58UaMjYOJAlwJYyqIFHxGaIwTibZlY8pkoXGlLBAltf52DUs8hun8aoIPLbijSkA5Ue7tv3j56vWvb96+O9it/fv3P8/vBV3NagNO7XblsNa6d8J3Rt54mngAd8fU7oa6Mbs/ALpzgnfGbarmPdO8M3LNTO+MvTnZOwNvzfcPIO+Z8m9hj6XKbNVJbvlz/QOfAzywSjdbUfAxiM7WEMxT4fbAVq/Z6XH9MDkfqm/MkqPvN0yGfnPYOiHooNNOFB64FISexNpr4hRLyti+53DB9E8j9KLvRG+d5TR9Dv2PToToNqfa6bZtr+904A8uUsNyWhwsTYpOKmD3n5TdDPs/ZxmOq8mT1fL/U1mdMvGRi/LWitWPUXDWPr2yeytOWaO2VHCAqjjdWrD+wE3g+/nkJ7b02ujX6xouCSFjFvREnfdnftcyXLxgdRHuUnUBikRScif5weI1IgnEWLogQgCS4XOzmwETeNLqtBr0od8N3vc77a1GP3ML/x+i5Dyu+cqr6rvByoeC6gX26pe1HVxf/U55uPMfUEsDBBQAAgAIADilh1DsTFlStgEAAHoGAAAoAAAAdW5pdmVyc2FsLW5vLXZpZGVvL2h0bWxfc2tpbl9zZXR0aW5ncy5qc42UUU+DMBDH3/cpFnw1izKUzbc5MFnig4l7Mz4UdmNkpde0HTqN313KNi1w6OgL/fPr/3pXep+DYfV4qTe8G37W7/X8qTmvNbCaUTu4bOq8Ry+s7mmer2CZF8BzAV4LKU9Lf+SvX4Iy9kRtmuyfra12/Dy0X9aMaxeXhIUiNE1oJaG9Edo7Ffijkdkxq0NGTpmTnTEoRikKA8KMBKqC1Yx38VA/boItGEtQ/6BrlkLD9Maf3Ee95K9jcB9G86nLpVhIJvaPmOEoYek2U7gTq2P8sR0uvdlLUNWBb/vC8lybhYGiHTi+jv3Y7yelAq3hGHcazfzZLQlzlgB3EwqDSTD7A20Ydwvaostc5+ZEh344DgOXliyDTpXmcXQdjZuYqLw61ewEP3AG3k1fMpKzPahzrFDu5BkHKBVmtiJdNLSDRDmyVS6yAxdN7SA5u1lr2/dv1B1jlKBa/fwVV3a4TKcYjWuGrWu2IW5t0ddczugMhrzcuhX1keoLnBKpuEhoklpckpsx7U5j5y9V2kxtQS0RedU87aGArpoJqIVYoxWYMSzdFJVWpfPqNgpy5+nZOba2Ofj6BlBLAwQUAAIACAA4pYdQuOc88l4AAABjAAAAJQAAAHVuaXZlcnNhbC1uby12aWRlby9sb2NhbF9zZXR0aW5ncy54bWwNyr0OQEAMAODdUzTd/W0Gx2a04AEaGpH0WnFHeHu3fcPX9q8XePgKh6nDuqgQWFfbDt0dLvOQNwghkm4kpuxQDaHvslZsJZk4xhQDnEIfXzP7hMgj+TSHWwTLLvsBUEsBAgAAFAACAAgANaWHUBnSz1eAAwAATQwAABgAAAAAAAAAAQAAAAAAAAAAAG5vbmUvY29tbW9uX21lc3NhZ2VzLmxuZ1BLAQIAABQAAgAIADWlh1AVHmAbowAAAH8BAAApAAAAAAAAAAEAAAAAALYDAABub25lL3BsYXliYWNrX2FuZF9uYXZpZ2F0aW9uX3NldHRpbmdzLnhtbFBLAQIAABQAAgAIADWlh1AfVIpqMAMAAMcOAAAiAAAAAAAAAAEAAAAAAKAEAABub25lL2ZsYXNoX3B1Ymxpc2hpbmdfc2V0dGluZ3MueG1sUEsBAgAAFAACAAgANaWHUHFXlJ0VAQAA0QIAABwAAAAAAAAAAQAAAAAAEAgAAG5vbmUvZmxhc2hfc2tpbl9zZXR0aW5ncy54bWxQSwECAAAUAAIACAA1pYdQ15twlisDAABvDgAAIQAAAAAAAAABAAAAAABfCQAAbm9uZS9odG1sX3B1Ymxpc2hpbmdfc2V0dGluZ3MueG1sUEsBAgAAFAACAAgANaWHUI5z9vpqAAAA5QAAABoAAAAAAAAAAQAAAAAAyQwAAG5vbmUvaHRtbF9za2luX3NldHRpbmdzLmpzUEsBAgAAFAACAAgANaWHULx9NfdKAAAASQAAABcAAAAAAAAAAQAAAAAAaw0AAG5vbmUvbG9jYWxfc2V0dGluZ3MueG1sUEsBAgAAFAACAAgAOKWHUKjlSQi+BQAA3BUAACYAAAAAAAAAAQAAAAAA6g0AAHVuaXZlcnNhbC1uby12aWRlby9jb21tb25fbWVzc2FnZXMubG5nUEsBAgAAFAACAAgAOKWHUBUeYBujAAAAfwEAADcAAAAAAAAAAQAAAAAA7BMAAHVuaXZlcnNhbC1uby12aWRlby9wbGF5YmFja19hbmRfbmF2aWdhdGlvbl9zZXR0aW5ncy54bWxQSwECAAAUAAIACAA4pYdQSzOGii8FAABoHQAAMAAAAAAAAAABAAAAAADkFAAAdW5pdmVyc2FsLW5vLXZpZGVvL2ZsYXNoX3B1Ymxpc2hpbmdfc2V0dGluZ3MueG1sUEsBAgAAFAACAAgAOKWHUA57xyBlAwAAlwwAACoAAAAAAAAAAQAAAAAAYRoAAHVuaXZlcnNhbC1uby12aWRlby9mbGFzaF9za2luX3NldHRpbmdzLnhtbFBLAQIAABQAAgAIADilh1D65zdOKgUAAPIcAAAvAAAAAAAAAAEAAAAAAA4eAAB1bml2ZXJzYWwtbm8tdmlkZW8vaHRtbF9wdWJsaXNoaW5nX3NldHRpbmdzLnhtbFBLAQIAABQAAgAIADilh1DsTFlStgEAAHoGAAAoAAAAAAAAAAEAAAAAAIUjAAB1bml2ZXJzYWwtbm8tdmlkZW8vaHRtbF9za2luX3NldHRpbmdzLmpzUEsBAgAAFAACAAgAOKWHULjnPPJeAAAAYwAAACUAAAAAAAAAAQAAAAAAgSUAAHVuaXZlcnNhbC1uby12aWRlby9sb2NhbF9zZXR0aW5ncy54bWxQSwUGAAAAAA4ADgCIBAAAIiYAAAAA"/>
  <p:tag name="ISPRING_LMS_API_VERSION" val="SCORM 2004 (2nd edition)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8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</TotalTime>
  <Words>709</Words>
  <Application>Microsoft Office PowerPoint</Application>
  <PresentationFormat>On-screen Show (4:3)</PresentationFormat>
  <Paragraphs>123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Century Schoolbook</vt:lpstr>
      <vt:lpstr>Courier New</vt:lpstr>
      <vt:lpstr>Gill Sans MT</vt:lpstr>
      <vt:lpstr>Times New Roman</vt:lpstr>
      <vt:lpstr>Wingdings</vt:lpstr>
      <vt:lpstr>Wingdings 2</vt:lpstr>
      <vt:lpstr>Oriel</vt:lpstr>
      <vt:lpstr>Equation</vt:lpstr>
      <vt:lpstr>MathType 6.0 Equation</vt:lpstr>
      <vt:lpstr>Section 10.3  Graphing Linear Relationships</vt:lpstr>
      <vt:lpstr>I) Working with Equations</vt:lpstr>
      <vt:lpstr>II) Graphing Linear Relations</vt:lpstr>
      <vt:lpstr>PowerPoint Presentation</vt:lpstr>
      <vt:lpstr>III) What is a Line Made of?</vt:lpstr>
      <vt:lpstr>IV) Equation of a Line Property</vt:lpstr>
      <vt:lpstr>Ex: Which of the following points will be on the line given by the equation:</vt:lpstr>
      <vt:lpstr>V) Evaluating Equations:</vt:lpstr>
      <vt:lpstr>PowerPoint Presentation</vt:lpstr>
      <vt:lpstr>Ex: Match each equation with the corresponding TOV:</vt:lpstr>
      <vt:lpstr>Homework: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10.3 Graphing Linear Equations</dc:title>
  <dc:creator>Danny Young</dc:creator>
  <cp:lastModifiedBy>Danny Young</cp:lastModifiedBy>
  <cp:revision>28</cp:revision>
  <dcterms:created xsi:type="dcterms:W3CDTF">2013-04-15T04:03:01Z</dcterms:created>
  <dcterms:modified xsi:type="dcterms:W3CDTF">2020-04-08T03:43:38Z</dcterms:modified>
</cp:coreProperties>
</file>